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1"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FE7F34-9EA4-4A40-AB24-F0CF1A6ADAE2}"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303971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FE7F34-9EA4-4A40-AB24-F0CF1A6ADAE2}"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338130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56FE7F34-9EA4-4A40-AB24-F0CF1A6ADAE2}"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277223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56FE7F34-9EA4-4A40-AB24-F0CF1A6ADAE2}"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2319657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E7F34-9EA4-4A40-AB24-F0CF1A6ADAE2}"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201011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E7F34-9EA4-4A40-AB24-F0CF1A6ADAE2}"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156323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E7F34-9EA4-4A40-AB24-F0CF1A6ADAE2}"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243406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E7F34-9EA4-4A40-AB24-F0CF1A6ADAE2}"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223964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FE7F34-9EA4-4A40-AB24-F0CF1A6ADAE2}"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55980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FE7F34-9EA4-4A40-AB24-F0CF1A6ADAE2}"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123819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FE7F34-9EA4-4A40-AB24-F0CF1A6ADAE2}"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233686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E7F34-9EA4-4A40-AB24-F0CF1A6ADAE2}"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262510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FE7F34-9EA4-4A40-AB24-F0CF1A6ADAE2}"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350411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56FE7F34-9EA4-4A40-AB24-F0CF1A6ADAE2}" type="datetimeFigureOut">
              <a:rPr lang="en-US" smtClean="0"/>
              <a:t>8/18/2019</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726F883E-3604-4075-BB23-4BDED0CB1F59}" type="slidenum">
              <a:rPr lang="en-US" smtClean="0"/>
              <a:t>‹#›</a:t>
            </a:fld>
            <a:endParaRPr lang="en-US"/>
          </a:p>
        </p:txBody>
      </p:sp>
    </p:spTree>
    <p:extLst>
      <p:ext uri="{BB962C8B-B14F-4D97-AF65-F5344CB8AC3E}">
        <p14:creationId xmlns:p14="http://schemas.microsoft.com/office/powerpoint/2010/main" val="258692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6FE7F34-9EA4-4A40-AB24-F0CF1A6ADAE2}" type="datetimeFigureOut">
              <a:rPr lang="en-US" smtClean="0"/>
              <a:t>8/18/2019</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26F883E-3604-4075-BB23-4BDED0CB1F59}" type="slidenum">
              <a:rPr lang="en-US" smtClean="0"/>
              <a:t>‹#›</a:t>
            </a:fld>
            <a:endParaRPr lang="en-US"/>
          </a:p>
        </p:txBody>
      </p:sp>
    </p:spTree>
    <p:extLst>
      <p:ext uri="{BB962C8B-B14F-4D97-AF65-F5344CB8AC3E}">
        <p14:creationId xmlns:p14="http://schemas.microsoft.com/office/powerpoint/2010/main" val="2648097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tsgabc@temple.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tsgabc@temple.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E0FE80-E2F4-4112-B153-9AC872A53C07}"/>
              </a:ext>
            </a:extLst>
          </p:cNvPr>
          <p:cNvSpPr>
            <a:spLocks noGrp="1"/>
          </p:cNvSpPr>
          <p:nvPr>
            <p:ph type="ctrTitle"/>
          </p:nvPr>
        </p:nvSpPr>
        <p:spPr>
          <a:xfrm>
            <a:off x="451514" y="1800225"/>
            <a:ext cx="3444211" cy="4241136"/>
          </a:xfrm>
        </p:spPr>
        <p:txBody>
          <a:bodyPr anchor="t">
            <a:normAutofit/>
          </a:bodyPr>
          <a:lstStyle/>
          <a:p>
            <a:r>
              <a:rPr lang="en-US" sz="4400"/>
              <a:t>How to Apply for Allocations</a:t>
            </a:r>
          </a:p>
        </p:txBody>
      </p:sp>
      <p:sp>
        <p:nvSpPr>
          <p:cNvPr id="3" name="Subtitle 2">
            <a:extLst>
              <a:ext uri="{FF2B5EF4-FFF2-40B4-BE49-F238E27FC236}">
                <a16:creationId xmlns:a16="http://schemas.microsoft.com/office/drawing/2014/main" id="{079102BB-F195-49D4-8742-1B491E4FC3F8}"/>
              </a:ext>
            </a:extLst>
          </p:cNvPr>
          <p:cNvSpPr>
            <a:spLocks noGrp="1"/>
          </p:cNvSpPr>
          <p:nvPr>
            <p:ph type="subTitle" idx="1"/>
          </p:nvPr>
        </p:nvSpPr>
        <p:spPr>
          <a:xfrm>
            <a:off x="451513" y="4295067"/>
            <a:ext cx="3444211" cy="1343025"/>
          </a:xfrm>
        </p:spPr>
        <p:txBody>
          <a:bodyPr anchor="b">
            <a:normAutofit/>
          </a:bodyPr>
          <a:lstStyle/>
          <a:p>
            <a:r>
              <a:rPr lang="en-US" dirty="0">
                <a:solidFill>
                  <a:srgbClr val="FFFFFF"/>
                </a:solidFill>
              </a:rPr>
              <a:t>Will Wrobel</a:t>
            </a:r>
          </a:p>
          <a:p>
            <a:r>
              <a:rPr lang="en-US" dirty="0">
                <a:solidFill>
                  <a:srgbClr val="FFFFFF"/>
                </a:solidFill>
              </a:rPr>
              <a:t>Sofia </a:t>
            </a:r>
            <a:r>
              <a:rPr lang="en-US" dirty="0" err="1">
                <a:solidFill>
                  <a:srgbClr val="FFFFFF"/>
                </a:solidFill>
              </a:rPr>
              <a:t>Melhor</a:t>
            </a:r>
            <a:endParaRPr lang="en-US" dirty="0">
              <a:solidFill>
                <a:srgbClr val="FFFFFF"/>
              </a:solidFill>
            </a:endParaRPr>
          </a:p>
          <a:p>
            <a:r>
              <a:rPr lang="en-US" dirty="0">
                <a:solidFill>
                  <a:srgbClr val="FFFFFF"/>
                </a:solidFill>
              </a:rPr>
              <a:t>Gabriel Owusu</a:t>
            </a:r>
          </a:p>
        </p:txBody>
      </p:sp>
      <p:pic>
        <p:nvPicPr>
          <p:cNvPr id="5" name="Picture 4">
            <a:extLst>
              <a:ext uri="{FF2B5EF4-FFF2-40B4-BE49-F238E27FC236}">
                <a16:creationId xmlns:a16="http://schemas.microsoft.com/office/drawing/2014/main" id="{C82D0178-E605-412B-88F1-792823F45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472" y="1046734"/>
            <a:ext cx="6268062" cy="459135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28326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AA85-BAC0-45AC-A177-953FCEFCC945}"/>
              </a:ext>
            </a:extLst>
          </p:cNvPr>
          <p:cNvSpPr>
            <a:spLocks noGrp="1"/>
          </p:cNvSpPr>
          <p:nvPr>
            <p:ph type="title"/>
          </p:nvPr>
        </p:nvSpPr>
        <p:spPr/>
        <p:txBody>
          <a:bodyPr/>
          <a:lstStyle/>
          <a:p>
            <a:r>
              <a:rPr lang="en-US" dirty="0"/>
              <a:t>Request Details</a:t>
            </a:r>
          </a:p>
        </p:txBody>
      </p:sp>
      <p:sp>
        <p:nvSpPr>
          <p:cNvPr id="3" name="Content Placeholder 2">
            <a:extLst>
              <a:ext uri="{FF2B5EF4-FFF2-40B4-BE49-F238E27FC236}">
                <a16:creationId xmlns:a16="http://schemas.microsoft.com/office/drawing/2014/main" id="{8AA42D49-0FF8-475C-9004-BF0327BC266B}"/>
              </a:ext>
            </a:extLst>
          </p:cNvPr>
          <p:cNvSpPr>
            <a:spLocks noGrp="1"/>
          </p:cNvSpPr>
          <p:nvPr>
            <p:ph idx="1"/>
          </p:nvPr>
        </p:nvSpPr>
        <p:spPr>
          <a:xfrm>
            <a:off x="818712" y="2222287"/>
            <a:ext cx="10554574" cy="4361393"/>
          </a:xfrm>
        </p:spPr>
        <p:txBody>
          <a:bodyPr/>
          <a:lstStyle/>
          <a:p>
            <a:r>
              <a:rPr lang="en-US" dirty="0"/>
              <a:t>Subject: Title of the Event</a:t>
            </a:r>
          </a:p>
          <a:p>
            <a:pPr lvl="1"/>
            <a:r>
              <a:rPr lang="en-US" dirty="0"/>
              <a:t>If operating budget, set subject as “[org name] operating budget”</a:t>
            </a:r>
          </a:p>
          <a:p>
            <a:r>
              <a:rPr lang="en-US" dirty="0"/>
              <a:t>Description: Detailed description that answers…</a:t>
            </a:r>
          </a:p>
          <a:p>
            <a:pPr lvl="1"/>
            <a:r>
              <a:rPr lang="en-US" dirty="0"/>
              <a:t>What is the event?</a:t>
            </a:r>
          </a:p>
          <a:p>
            <a:pPr lvl="1"/>
            <a:r>
              <a:rPr lang="en-US" dirty="0"/>
              <a:t>Why are you holding it?</a:t>
            </a:r>
          </a:p>
          <a:p>
            <a:pPr lvl="1"/>
            <a:r>
              <a:rPr lang="en-US" dirty="0"/>
              <a:t>What the event brings to your organization?</a:t>
            </a:r>
          </a:p>
          <a:p>
            <a:pPr lvl="1"/>
            <a:r>
              <a:rPr lang="en-US" dirty="0"/>
              <a:t>Other details that help the Committee better understand the event</a:t>
            </a:r>
          </a:p>
          <a:p>
            <a:r>
              <a:rPr lang="en-US" dirty="0"/>
              <a:t>Request Amount: Amount of Allocations you wish to receive</a:t>
            </a:r>
          </a:p>
          <a:p>
            <a:r>
              <a:rPr lang="en-US" dirty="0"/>
              <a:t>Categories: Select “TSG Allocations – (Main Campus Groups Only)”</a:t>
            </a:r>
          </a:p>
          <a:p>
            <a:r>
              <a:rPr lang="en-US" dirty="0"/>
              <a:t>Account: Your organizations account name</a:t>
            </a:r>
          </a:p>
          <a:p>
            <a:endParaRPr lang="en-US" dirty="0"/>
          </a:p>
        </p:txBody>
      </p:sp>
    </p:spTree>
    <p:extLst>
      <p:ext uri="{BB962C8B-B14F-4D97-AF65-F5344CB8AC3E}">
        <p14:creationId xmlns:p14="http://schemas.microsoft.com/office/powerpoint/2010/main" val="247936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F89C-B989-4F0A-B986-45DDA5C7983A}"/>
              </a:ext>
            </a:extLst>
          </p:cNvPr>
          <p:cNvSpPr>
            <a:spLocks noGrp="1"/>
          </p:cNvSpPr>
          <p:nvPr>
            <p:ph type="title"/>
          </p:nvPr>
        </p:nvSpPr>
        <p:spPr/>
        <p:txBody>
          <a:bodyPr/>
          <a:lstStyle/>
          <a:p>
            <a:r>
              <a:rPr lang="en-US" dirty="0"/>
              <a:t>Payee Information</a:t>
            </a:r>
          </a:p>
        </p:txBody>
      </p:sp>
      <p:sp>
        <p:nvSpPr>
          <p:cNvPr id="3" name="Content Placeholder 2">
            <a:extLst>
              <a:ext uri="{FF2B5EF4-FFF2-40B4-BE49-F238E27FC236}">
                <a16:creationId xmlns:a16="http://schemas.microsoft.com/office/drawing/2014/main" id="{0AAAAA86-B8AA-4998-BFD4-BA59ED1FA61D}"/>
              </a:ext>
            </a:extLst>
          </p:cNvPr>
          <p:cNvSpPr>
            <a:spLocks noGrp="1"/>
          </p:cNvSpPr>
          <p:nvPr>
            <p:ph idx="1"/>
          </p:nvPr>
        </p:nvSpPr>
        <p:spPr>
          <a:xfrm>
            <a:off x="666312" y="6201753"/>
            <a:ext cx="10554574" cy="418118"/>
          </a:xfrm>
        </p:spPr>
        <p:txBody>
          <a:bodyPr/>
          <a:lstStyle/>
          <a:p>
            <a:pPr marL="0" indent="0">
              <a:buNone/>
            </a:pPr>
            <a:r>
              <a:rPr lang="en-US" dirty="0"/>
              <a:t>**LEAVE THIS INFORMATION BLANK**</a:t>
            </a:r>
          </a:p>
        </p:txBody>
      </p:sp>
      <p:pic>
        <p:nvPicPr>
          <p:cNvPr id="5" name="Picture 4">
            <a:extLst>
              <a:ext uri="{FF2B5EF4-FFF2-40B4-BE49-F238E27FC236}">
                <a16:creationId xmlns:a16="http://schemas.microsoft.com/office/drawing/2014/main" id="{0320FCE5-D1A2-4635-B435-33C16C784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589" y="2216230"/>
            <a:ext cx="9194019" cy="3985523"/>
          </a:xfrm>
          <a:prstGeom prst="rect">
            <a:avLst/>
          </a:prstGeom>
        </p:spPr>
      </p:pic>
    </p:spTree>
    <p:extLst>
      <p:ext uri="{BB962C8B-B14F-4D97-AF65-F5344CB8AC3E}">
        <p14:creationId xmlns:p14="http://schemas.microsoft.com/office/powerpoint/2010/main" val="348333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43BA-DCEE-4E49-95BE-AF2CC5F265A0}"/>
              </a:ext>
            </a:extLst>
          </p:cNvPr>
          <p:cNvSpPr>
            <a:spLocks noGrp="1"/>
          </p:cNvSpPr>
          <p:nvPr>
            <p:ph type="title"/>
          </p:nvPr>
        </p:nvSpPr>
        <p:spPr/>
        <p:txBody>
          <a:bodyPr/>
          <a:lstStyle/>
          <a:p>
            <a:r>
              <a:rPr lang="en-US" dirty="0"/>
              <a:t>Additional Information</a:t>
            </a:r>
          </a:p>
        </p:txBody>
      </p:sp>
      <p:pic>
        <p:nvPicPr>
          <p:cNvPr id="5" name="Content Placeholder 4">
            <a:extLst>
              <a:ext uri="{FF2B5EF4-FFF2-40B4-BE49-F238E27FC236}">
                <a16:creationId xmlns:a16="http://schemas.microsoft.com/office/drawing/2014/main" id="{4E92BA26-0ADF-4A74-8570-F7E6E77E3B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532" y="2093140"/>
            <a:ext cx="7864935" cy="4467363"/>
          </a:xfrm>
        </p:spPr>
      </p:pic>
    </p:spTree>
    <p:extLst>
      <p:ext uri="{BB962C8B-B14F-4D97-AF65-F5344CB8AC3E}">
        <p14:creationId xmlns:p14="http://schemas.microsoft.com/office/powerpoint/2010/main" val="128103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9AAB-9FA2-49B2-BCCA-41FECEF67BC7}"/>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1F7BC7B8-3A3B-443C-8172-A8AB8119FB70}"/>
              </a:ext>
            </a:extLst>
          </p:cNvPr>
          <p:cNvSpPr>
            <a:spLocks noGrp="1"/>
          </p:cNvSpPr>
          <p:nvPr>
            <p:ph idx="1"/>
          </p:nvPr>
        </p:nvSpPr>
        <p:spPr>
          <a:xfrm>
            <a:off x="818712" y="2222287"/>
            <a:ext cx="10554574" cy="4422353"/>
          </a:xfrm>
        </p:spPr>
        <p:txBody>
          <a:bodyPr>
            <a:normAutofit/>
          </a:bodyPr>
          <a:lstStyle/>
          <a:p>
            <a:r>
              <a:rPr lang="en-US" dirty="0"/>
              <a:t>STARS/DIAMOND Status</a:t>
            </a:r>
          </a:p>
          <a:p>
            <a:r>
              <a:rPr lang="en-US" dirty="0"/>
              <a:t>Date and Time of Event</a:t>
            </a:r>
          </a:p>
          <a:p>
            <a:pPr lvl="1"/>
            <a:r>
              <a:rPr lang="en-US" dirty="0"/>
              <a:t>Ensure event date is at least 15 business days away</a:t>
            </a:r>
          </a:p>
          <a:p>
            <a:r>
              <a:rPr lang="en-US" dirty="0"/>
              <a:t>Program Location</a:t>
            </a:r>
          </a:p>
          <a:p>
            <a:r>
              <a:rPr lang="en-US" dirty="0"/>
              <a:t>Resubmission?</a:t>
            </a:r>
          </a:p>
          <a:p>
            <a:pPr lvl="1"/>
            <a:r>
              <a:rPr lang="en-US" dirty="0"/>
              <a:t>What is the reason for the resubmission</a:t>
            </a:r>
          </a:p>
          <a:p>
            <a:r>
              <a:rPr lang="en-US" dirty="0"/>
              <a:t>Annual Program?</a:t>
            </a:r>
          </a:p>
          <a:p>
            <a:r>
              <a:rPr lang="en-US" dirty="0"/>
              <a:t>Event opening: Indicate the total attendance for the event</a:t>
            </a:r>
          </a:p>
          <a:p>
            <a:r>
              <a:rPr lang="en-US" dirty="0"/>
              <a:t>Admission fee: Provide your admission fee</a:t>
            </a:r>
          </a:p>
          <a:p>
            <a:pPr lvl="1"/>
            <a:r>
              <a:rPr lang="en-US" dirty="0"/>
              <a:t>If you have already calculated your estimated sales revenue, put that figure here</a:t>
            </a:r>
          </a:p>
        </p:txBody>
      </p:sp>
    </p:spTree>
    <p:extLst>
      <p:ext uri="{BB962C8B-B14F-4D97-AF65-F5344CB8AC3E}">
        <p14:creationId xmlns:p14="http://schemas.microsoft.com/office/powerpoint/2010/main" val="142471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30B2-6BFB-47D2-A734-FF3E2F871C2E}"/>
              </a:ext>
            </a:extLst>
          </p:cNvPr>
          <p:cNvSpPr>
            <a:spLocks noGrp="1"/>
          </p:cNvSpPr>
          <p:nvPr>
            <p:ph type="title"/>
          </p:nvPr>
        </p:nvSpPr>
        <p:spPr/>
        <p:txBody>
          <a:bodyPr/>
          <a:lstStyle/>
          <a:p>
            <a:r>
              <a:rPr lang="en-US" dirty="0"/>
              <a:t>Expenses and Payee Information</a:t>
            </a:r>
          </a:p>
        </p:txBody>
      </p:sp>
      <p:pic>
        <p:nvPicPr>
          <p:cNvPr id="9" name="Content Placeholder 8">
            <a:extLst>
              <a:ext uri="{FF2B5EF4-FFF2-40B4-BE49-F238E27FC236}">
                <a16:creationId xmlns:a16="http://schemas.microsoft.com/office/drawing/2014/main" id="{2B73372F-5686-4C20-9FC7-71AB7603F7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95" y="2355665"/>
            <a:ext cx="11817608" cy="4188312"/>
          </a:xfrm>
        </p:spPr>
      </p:pic>
      <p:sp>
        <p:nvSpPr>
          <p:cNvPr id="10" name="Arrow: Down 9">
            <a:extLst>
              <a:ext uri="{FF2B5EF4-FFF2-40B4-BE49-F238E27FC236}">
                <a16:creationId xmlns:a16="http://schemas.microsoft.com/office/drawing/2014/main" id="{C09F0F04-4F6A-4EE3-9E30-4C9DEEDAF3B1}"/>
              </a:ext>
            </a:extLst>
          </p:cNvPr>
          <p:cNvSpPr/>
          <p:nvPr/>
        </p:nvSpPr>
        <p:spPr>
          <a:xfrm rot="5400000">
            <a:off x="3794279" y="3204506"/>
            <a:ext cx="396240" cy="608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2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7FC2-0299-408D-9AEB-C8EB8F0D4E06}"/>
              </a:ext>
            </a:extLst>
          </p:cNvPr>
          <p:cNvSpPr>
            <a:spLocks noGrp="1"/>
          </p:cNvSpPr>
          <p:nvPr>
            <p:ph type="title"/>
          </p:nvPr>
        </p:nvSpPr>
        <p:spPr>
          <a:xfrm>
            <a:off x="405000" y="477668"/>
            <a:ext cx="11382000" cy="970450"/>
          </a:xfrm>
        </p:spPr>
        <p:txBody>
          <a:bodyPr/>
          <a:lstStyle/>
          <a:p>
            <a:r>
              <a:rPr lang="en-US" dirty="0"/>
              <a:t>Main Campus Purchase Request Spreadsheet</a:t>
            </a:r>
          </a:p>
        </p:txBody>
      </p:sp>
      <p:pic>
        <p:nvPicPr>
          <p:cNvPr id="5" name="Content Placeholder 4">
            <a:extLst>
              <a:ext uri="{FF2B5EF4-FFF2-40B4-BE49-F238E27FC236}">
                <a16:creationId xmlns:a16="http://schemas.microsoft.com/office/drawing/2014/main" id="{50A03A20-FF57-4632-9D2F-3F9B93D534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000" y="2164080"/>
            <a:ext cx="9050424" cy="4457383"/>
          </a:xfrm>
        </p:spPr>
      </p:pic>
      <p:sp>
        <p:nvSpPr>
          <p:cNvPr id="6" name="TextBox 5">
            <a:extLst>
              <a:ext uri="{FF2B5EF4-FFF2-40B4-BE49-F238E27FC236}">
                <a16:creationId xmlns:a16="http://schemas.microsoft.com/office/drawing/2014/main" id="{C2B2D3C3-646B-441A-A7CD-511FE6EF00F7}"/>
              </a:ext>
            </a:extLst>
          </p:cNvPr>
          <p:cNvSpPr txBox="1"/>
          <p:nvPr/>
        </p:nvSpPr>
        <p:spPr>
          <a:xfrm>
            <a:off x="9723120" y="2590800"/>
            <a:ext cx="2063880" cy="923330"/>
          </a:xfrm>
          <a:prstGeom prst="rect">
            <a:avLst/>
          </a:prstGeom>
          <a:noFill/>
        </p:spPr>
        <p:txBody>
          <a:bodyPr wrap="square" rtlCol="0">
            <a:spAutoFit/>
          </a:bodyPr>
          <a:lstStyle/>
          <a:p>
            <a:r>
              <a:rPr lang="en-US" dirty="0"/>
              <a:t>&gt;File</a:t>
            </a:r>
          </a:p>
          <a:p>
            <a:r>
              <a:rPr lang="en-US" dirty="0"/>
              <a:t>&gt;Download as</a:t>
            </a:r>
          </a:p>
          <a:p>
            <a:r>
              <a:rPr lang="en-US" dirty="0"/>
              <a:t>Microsoft Excel</a:t>
            </a:r>
          </a:p>
        </p:txBody>
      </p:sp>
    </p:spTree>
    <p:extLst>
      <p:ext uri="{BB962C8B-B14F-4D97-AF65-F5344CB8AC3E}">
        <p14:creationId xmlns:p14="http://schemas.microsoft.com/office/powerpoint/2010/main" val="414572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5240160-5B0C-4C08-8237-519E994200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8060" y="2004512"/>
            <a:ext cx="8655879" cy="4632192"/>
          </a:xfrm>
        </p:spPr>
      </p:pic>
      <p:sp>
        <p:nvSpPr>
          <p:cNvPr id="4" name="Title 1">
            <a:extLst>
              <a:ext uri="{FF2B5EF4-FFF2-40B4-BE49-F238E27FC236}">
                <a16:creationId xmlns:a16="http://schemas.microsoft.com/office/drawing/2014/main" id="{1A814C8D-8331-41F2-849B-8EC5622A8A19}"/>
              </a:ext>
            </a:extLst>
          </p:cNvPr>
          <p:cNvSpPr txBox="1">
            <a:spLocks/>
          </p:cNvSpPr>
          <p:nvPr/>
        </p:nvSpPr>
        <p:spPr>
          <a:xfrm>
            <a:off x="404999" y="513977"/>
            <a:ext cx="11382000"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Main Campus Purchase Request Spreadsheet</a:t>
            </a:r>
          </a:p>
        </p:txBody>
      </p:sp>
    </p:spTree>
    <p:extLst>
      <p:ext uri="{BB962C8B-B14F-4D97-AF65-F5344CB8AC3E}">
        <p14:creationId xmlns:p14="http://schemas.microsoft.com/office/powerpoint/2010/main" val="101578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8715-B593-4D56-BC0A-6C0A8108C4D6}"/>
              </a:ext>
            </a:extLst>
          </p:cNvPr>
          <p:cNvSpPr>
            <a:spLocks noGrp="1"/>
          </p:cNvSpPr>
          <p:nvPr>
            <p:ph type="title"/>
          </p:nvPr>
        </p:nvSpPr>
        <p:spPr/>
        <p:txBody>
          <a:bodyPr/>
          <a:lstStyle/>
          <a:p>
            <a:r>
              <a:rPr lang="en-US" dirty="0"/>
              <a:t>Program Expenses Sheet</a:t>
            </a:r>
          </a:p>
        </p:txBody>
      </p:sp>
      <p:sp>
        <p:nvSpPr>
          <p:cNvPr id="3" name="Content Placeholder 2">
            <a:extLst>
              <a:ext uri="{FF2B5EF4-FFF2-40B4-BE49-F238E27FC236}">
                <a16:creationId xmlns:a16="http://schemas.microsoft.com/office/drawing/2014/main" id="{22925AC2-F674-4020-A2AD-C7CE1B907787}"/>
              </a:ext>
            </a:extLst>
          </p:cNvPr>
          <p:cNvSpPr>
            <a:spLocks noGrp="1"/>
          </p:cNvSpPr>
          <p:nvPr>
            <p:ph idx="1"/>
          </p:nvPr>
        </p:nvSpPr>
        <p:spPr>
          <a:xfrm>
            <a:off x="5370990" y="2298487"/>
            <a:ext cx="6322336" cy="3636511"/>
          </a:xfrm>
        </p:spPr>
        <p:txBody>
          <a:bodyPr/>
          <a:lstStyle/>
          <a:p>
            <a:r>
              <a:rPr lang="en-US" dirty="0"/>
              <a:t>Row A outlines each type of expense</a:t>
            </a:r>
          </a:p>
          <a:p>
            <a:r>
              <a:rPr lang="en-US" dirty="0"/>
              <a:t>Honorarium = Guest Speaker, performer, etc.</a:t>
            </a:r>
          </a:p>
          <a:p>
            <a:r>
              <a:rPr lang="en-US" dirty="0"/>
              <a:t>DO NOT change the formatting of the document</a:t>
            </a:r>
          </a:p>
          <a:p>
            <a:r>
              <a:rPr lang="en-US" dirty="0"/>
              <a:t>DO NOT create additional rows or columns</a:t>
            </a:r>
          </a:p>
          <a:p>
            <a:pPr lvl="1"/>
            <a:r>
              <a:rPr lang="en-US" dirty="0"/>
              <a:t>List all expenses not given a category in the “Miscellaneous” row</a:t>
            </a:r>
          </a:p>
          <a:p>
            <a:endParaRPr lang="en-US" dirty="0"/>
          </a:p>
        </p:txBody>
      </p:sp>
      <p:pic>
        <p:nvPicPr>
          <p:cNvPr id="9" name="Picture 8">
            <a:extLst>
              <a:ext uri="{FF2B5EF4-FFF2-40B4-BE49-F238E27FC236}">
                <a16:creationId xmlns:a16="http://schemas.microsoft.com/office/drawing/2014/main" id="{0900A058-2F26-4B53-BF11-699FF5316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091367"/>
            <a:ext cx="2777634" cy="4519217"/>
          </a:xfrm>
          <a:prstGeom prst="rect">
            <a:avLst/>
          </a:prstGeom>
        </p:spPr>
      </p:pic>
    </p:spTree>
    <p:extLst>
      <p:ext uri="{BB962C8B-B14F-4D97-AF65-F5344CB8AC3E}">
        <p14:creationId xmlns:p14="http://schemas.microsoft.com/office/powerpoint/2010/main" val="255381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3EAF-907D-4972-BA22-B4AF48A81282}"/>
              </a:ext>
            </a:extLst>
          </p:cNvPr>
          <p:cNvSpPr>
            <a:spLocks noGrp="1"/>
          </p:cNvSpPr>
          <p:nvPr>
            <p:ph type="title"/>
          </p:nvPr>
        </p:nvSpPr>
        <p:spPr/>
        <p:txBody>
          <a:bodyPr/>
          <a:lstStyle/>
          <a:p>
            <a:r>
              <a:rPr lang="en-US" dirty="0"/>
              <a:t>Program Expenses Sheet</a:t>
            </a:r>
          </a:p>
        </p:txBody>
      </p:sp>
      <p:sp>
        <p:nvSpPr>
          <p:cNvPr id="3" name="Content Placeholder 2">
            <a:extLst>
              <a:ext uri="{FF2B5EF4-FFF2-40B4-BE49-F238E27FC236}">
                <a16:creationId xmlns:a16="http://schemas.microsoft.com/office/drawing/2014/main" id="{727CC553-6C53-4F8A-B713-BA451E57612B}"/>
              </a:ext>
            </a:extLst>
          </p:cNvPr>
          <p:cNvSpPr>
            <a:spLocks noGrp="1"/>
          </p:cNvSpPr>
          <p:nvPr>
            <p:ph idx="1"/>
          </p:nvPr>
        </p:nvSpPr>
        <p:spPr>
          <a:xfrm>
            <a:off x="3781888" y="2222287"/>
            <a:ext cx="7591398" cy="3636511"/>
          </a:xfrm>
        </p:spPr>
        <p:txBody>
          <a:bodyPr/>
          <a:lstStyle/>
          <a:p>
            <a:r>
              <a:rPr lang="en-US" dirty="0"/>
              <a:t>Row B outlines the total cost of each type of expense, regardless of whether Allocations is covering it</a:t>
            </a:r>
          </a:p>
          <a:p>
            <a:r>
              <a:rPr lang="en-US" dirty="0"/>
              <a:t>Current figures are in there for example purposes, you can delete them</a:t>
            </a:r>
          </a:p>
        </p:txBody>
      </p:sp>
      <p:pic>
        <p:nvPicPr>
          <p:cNvPr id="5" name="Picture 4">
            <a:extLst>
              <a:ext uri="{FF2B5EF4-FFF2-40B4-BE49-F238E27FC236}">
                <a16:creationId xmlns:a16="http://schemas.microsoft.com/office/drawing/2014/main" id="{B0717D4F-F7ED-4204-93C0-5833A2837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188" y="2110586"/>
            <a:ext cx="1262306" cy="4412362"/>
          </a:xfrm>
          <a:prstGeom prst="rect">
            <a:avLst/>
          </a:prstGeom>
        </p:spPr>
      </p:pic>
    </p:spTree>
    <p:extLst>
      <p:ext uri="{BB962C8B-B14F-4D97-AF65-F5344CB8AC3E}">
        <p14:creationId xmlns:p14="http://schemas.microsoft.com/office/powerpoint/2010/main" val="340775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15D1-7C7F-411C-8E55-95FF7270960F}"/>
              </a:ext>
            </a:extLst>
          </p:cNvPr>
          <p:cNvSpPr>
            <a:spLocks noGrp="1"/>
          </p:cNvSpPr>
          <p:nvPr>
            <p:ph type="title"/>
          </p:nvPr>
        </p:nvSpPr>
        <p:spPr/>
        <p:txBody>
          <a:bodyPr/>
          <a:lstStyle/>
          <a:p>
            <a:r>
              <a:rPr lang="en-US" dirty="0"/>
              <a:t>Program Expenses Sheet</a:t>
            </a:r>
          </a:p>
        </p:txBody>
      </p:sp>
      <p:sp>
        <p:nvSpPr>
          <p:cNvPr id="3" name="Content Placeholder 2">
            <a:extLst>
              <a:ext uri="{FF2B5EF4-FFF2-40B4-BE49-F238E27FC236}">
                <a16:creationId xmlns:a16="http://schemas.microsoft.com/office/drawing/2014/main" id="{6045FEA5-5756-4289-A9DB-AA24206225B5}"/>
              </a:ext>
            </a:extLst>
          </p:cNvPr>
          <p:cNvSpPr>
            <a:spLocks noGrp="1"/>
          </p:cNvSpPr>
          <p:nvPr>
            <p:ph idx="1"/>
          </p:nvPr>
        </p:nvSpPr>
        <p:spPr>
          <a:xfrm>
            <a:off x="4074685" y="2584273"/>
            <a:ext cx="7307313" cy="3636511"/>
          </a:xfrm>
        </p:spPr>
        <p:txBody>
          <a:bodyPr/>
          <a:lstStyle/>
          <a:p>
            <a:r>
              <a:rPr lang="en-US" dirty="0"/>
              <a:t>Row C is for indicating how much of each expense type you would like Allocations to cover</a:t>
            </a:r>
          </a:p>
          <a:p>
            <a:r>
              <a:rPr lang="en-US" dirty="0"/>
              <a:t>For example, if your event has $1000 in food expenses, but you would like Allocations to only cover $500 of it, in row B, you would input $1000 and in row C you would input $500</a:t>
            </a:r>
          </a:p>
          <a:p>
            <a:r>
              <a:rPr lang="en-US" dirty="0"/>
              <a:t>In the row 18 you will indicate the total costs</a:t>
            </a:r>
          </a:p>
          <a:p>
            <a:pPr lvl="1"/>
            <a:r>
              <a:rPr lang="en-US" dirty="0"/>
              <a:t>Cell B18 will indicate the total cost of the event</a:t>
            </a:r>
          </a:p>
          <a:p>
            <a:pPr lvl="1"/>
            <a:r>
              <a:rPr lang="en-US" dirty="0"/>
              <a:t>Cell C18 will indicate the total amount you wish Allocations to cover</a:t>
            </a:r>
          </a:p>
        </p:txBody>
      </p:sp>
      <p:pic>
        <p:nvPicPr>
          <p:cNvPr id="5" name="Picture 4">
            <a:extLst>
              <a:ext uri="{FF2B5EF4-FFF2-40B4-BE49-F238E27FC236}">
                <a16:creationId xmlns:a16="http://schemas.microsoft.com/office/drawing/2014/main" id="{99DFFDA0-A178-45F0-9637-D1C27D259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625" y="2077375"/>
            <a:ext cx="1394581" cy="4650309"/>
          </a:xfrm>
          <a:prstGeom prst="rect">
            <a:avLst/>
          </a:prstGeom>
        </p:spPr>
      </p:pic>
    </p:spTree>
    <p:extLst>
      <p:ext uri="{BB962C8B-B14F-4D97-AF65-F5344CB8AC3E}">
        <p14:creationId xmlns:p14="http://schemas.microsoft.com/office/powerpoint/2010/main" val="172872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29F4-425D-4B93-B20A-9E22F9791FF2}"/>
              </a:ext>
            </a:extLst>
          </p:cNvPr>
          <p:cNvSpPr>
            <a:spLocks noGrp="1"/>
          </p:cNvSpPr>
          <p:nvPr>
            <p:ph type="title"/>
          </p:nvPr>
        </p:nvSpPr>
        <p:spPr/>
        <p:txBody>
          <a:bodyPr/>
          <a:lstStyle/>
          <a:p>
            <a:r>
              <a:rPr lang="en-US" dirty="0"/>
              <a:t>Submission Timing</a:t>
            </a:r>
          </a:p>
        </p:txBody>
      </p:sp>
      <p:sp>
        <p:nvSpPr>
          <p:cNvPr id="3" name="Content Placeholder 2">
            <a:extLst>
              <a:ext uri="{FF2B5EF4-FFF2-40B4-BE49-F238E27FC236}">
                <a16:creationId xmlns:a16="http://schemas.microsoft.com/office/drawing/2014/main" id="{CCCF2DF0-C7A1-4AAA-9359-C0FE623BB013}"/>
              </a:ext>
            </a:extLst>
          </p:cNvPr>
          <p:cNvSpPr>
            <a:spLocks noGrp="1"/>
          </p:cNvSpPr>
          <p:nvPr>
            <p:ph idx="1"/>
          </p:nvPr>
        </p:nvSpPr>
        <p:spPr>
          <a:xfrm>
            <a:off x="818712" y="2222287"/>
            <a:ext cx="10554574" cy="4045348"/>
          </a:xfrm>
        </p:spPr>
        <p:txBody>
          <a:bodyPr>
            <a:normAutofit/>
          </a:bodyPr>
          <a:lstStyle/>
          <a:p>
            <a:r>
              <a:rPr lang="en-US" sz="2400" dirty="0"/>
              <a:t>Must be submitted at least 15 business days before the date of the event</a:t>
            </a:r>
          </a:p>
          <a:p>
            <a:pPr lvl="1"/>
            <a:r>
              <a:rPr lang="en-US" sz="2000" dirty="0"/>
              <a:t>Ex. For an event on October 25</a:t>
            </a:r>
            <a:r>
              <a:rPr lang="en-US" sz="2000" baseline="30000" dirty="0"/>
              <a:t>th</a:t>
            </a:r>
            <a:r>
              <a:rPr lang="en-US" sz="2000" dirty="0"/>
              <a:t>, 2019, the last day to submit a request is October 7</a:t>
            </a:r>
            <a:r>
              <a:rPr lang="en-US" sz="2000" baseline="30000" dirty="0"/>
              <a:t>th</a:t>
            </a:r>
            <a:r>
              <a:rPr lang="en-US" sz="2000" dirty="0"/>
              <a:t>, 2019</a:t>
            </a:r>
          </a:p>
          <a:p>
            <a:pPr lvl="1"/>
            <a:r>
              <a:rPr lang="en-US" sz="2000" dirty="0"/>
              <a:t>Honoraria require at least 30 business days</a:t>
            </a:r>
          </a:p>
          <a:p>
            <a:r>
              <a:rPr lang="en-US" sz="2400" dirty="0"/>
              <a:t>As long as the original request was submitted at least 15 business days prior, all resubmissions can be submitted within those 15 business days</a:t>
            </a:r>
          </a:p>
          <a:p>
            <a:pPr lvl="1"/>
            <a:r>
              <a:rPr lang="en-US" sz="2000" dirty="0"/>
              <a:t>Keep in mind that the closer the resubmissions are to the event date, the less likely it is that the items will arrive in time for the event</a:t>
            </a:r>
          </a:p>
        </p:txBody>
      </p:sp>
    </p:spTree>
    <p:extLst>
      <p:ext uri="{BB962C8B-B14F-4D97-AF65-F5344CB8AC3E}">
        <p14:creationId xmlns:p14="http://schemas.microsoft.com/office/powerpoint/2010/main" val="3604529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A679-FCE7-46C0-9EEA-4EDAE9EFD069}"/>
              </a:ext>
            </a:extLst>
          </p:cNvPr>
          <p:cNvSpPr>
            <a:spLocks noGrp="1"/>
          </p:cNvSpPr>
          <p:nvPr>
            <p:ph type="title"/>
          </p:nvPr>
        </p:nvSpPr>
        <p:spPr/>
        <p:txBody>
          <a:bodyPr/>
          <a:lstStyle/>
          <a:p>
            <a:r>
              <a:rPr lang="en-US" dirty="0"/>
              <a:t>Itemized Purchases</a:t>
            </a:r>
          </a:p>
        </p:txBody>
      </p:sp>
      <p:sp>
        <p:nvSpPr>
          <p:cNvPr id="3" name="Content Placeholder 2">
            <a:extLst>
              <a:ext uri="{FF2B5EF4-FFF2-40B4-BE49-F238E27FC236}">
                <a16:creationId xmlns:a16="http://schemas.microsoft.com/office/drawing/2014/main" id="{5CE700AF-12D7-4094-BF8F-ECA6649366EB}"/>
              </a:ext>
            </a:extLst>
          </p:cNvPr>
          <p:cNvSpPr>
            <a:spLocks noGrp="1"/>
          </p:cNvSpPr>
          <p:nvPr>
            <p:ph idx="1"/>
          </p:nvPr>
        </p:nvSpPr>
        <p:spPr>
          <a:xfrm>
            <a:off x="488270" y="3923929"/>
            <a:ext cx="11812227" cy="2703251"/>
          </a:xfrm>
        </p:spPr>
        <p:txBody>
          <a:bodyPr>
            <a:normAutofit fontScale="92500" lnSpcReduction="20000"/>
          </a:bodyPr>
          <a:lstStyle/>
          <a:p>
            <a:r>
              <a:rPr lang="en-US" dirty="0"/>
              <a:t>This sheet does not need to be used for honorariums, room rentals, and other non-itemized expenses</a:t>
            </a:r>
          </a:p>
          <a:p>
            <a:r>
              <a:rPr lang="en-US" dirty="0"/>
              <a:t>Vendor</a:t>
            </a:r>
          </a:p>
          <a:p>
            <a:r>
              <a:rPr lang="en-US" dirty="0"/>
              <a:t>Quantity</a:t>
            </a:r>
          </a:p>
          <a:p>
            <a:r>
              <a:rPr lang="en-US" dirty="0"/>
              <a:t>Unit Price</a:t>
            </a:r>
          </a:p>
          <a:p>
            <a:r>
              <a:rPr lang="en-US" dirty="0"/>
              <a:t>Total Price: Please use and Excel formula to calculate</a:t>
            </a:r>
          </a:p>
          <a:p>
            <a:pPr lvl="1"/>
            <a:r>
              <a:rPr lang="en-US" dirty="0"/>
              <a:t>For example, in cell D2, type “=B2*C2” to find the total price of an item in row 2</a:t>
            </a:r>
          </a:p>
          <a:p>
            <a:r>
              <a:rPr lang="en-US" dirty="0"/>
              <a:t>Item Name</a:t>
            </a:r>
          </a:p>
          <a:p>
            <a:r>
              <a:rPr lang="en-US" dirty="0"/>
              <a:t>URL Link</a:t>
            </a:r>
          </a:p>
        </p:txBody>
      </p:sp>
      <p:pic>
        <p:nvPicPr>
          <p:cNvPr id="5" name="Picture 4">
            <a:extLst>
              <a:ext uri="{FF2B5EF4-FFF2-40B4-BE49-F238E27FC236}">
                <a16:creationId xmlns:a16="http://schemas.microsoft.com/office/drawing/2014/main" id="{B3872380-0952-4656-8AE3-2522089E8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70" y="2090692"/>
            <a:ext cx="11215457" cy="1717312"/>
          </a:xfrm>
          <a:prstGeom prst="rect">
            <a:avLst/>
          </a:prstGeom>
        </p:spPr>
      </p:pic>
    </p:spTree>
    <p:extLst>
      <p:ext uri="{BB962C8B-B14F-4D97-AF65-F5344CB8AC3E}">
        <p14:creationId xmlns:p14="http://schemas.microsoft.com/office/powerpoint/2010/main" val="139858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BC6E-DECE-41E0-AEF9-3740D13F39B9}"/>
              </a:ext>
            </a:extLst>
          </p:cNvPr>
          <p:cNvSpPr>
            <a:spLocks noGrp="1"/>
          </p:cNvSpPr>
          <p:nvPr>
            <p:ph type="title"/>
          </p:nvPr>
        </p:nvSpPr>
        <p:spPr/>
        <p:txBody>
          <a:bodyPr/>
          <a:lstStyle/>
          <a:p>
            <a:r>
              <a:rPr lang="en-US" dirty="0"/>
              <a:t>Itemized Expenses</a:t>
            </a:r>
          </a:p>
        </p:txBody>
      </p:sp>
      <p:sp>
        <p:nvSpPr>
          <p:cNvPr id="3" name="Content Placeholder 2">
            <a:extLst>
              <a:ext uri="{FF2B5EF4-FFF2-40B4-BE49-F238E27FC236}">
                <a16:creationId xmlns:a16="http://schemas.microsoft.com/office/drawing/2014/main" id="{0A7055B4-526B-4848-84FA-A289D3F0BBC1}"/>
              </a:ext>
            </a:extLst>
          </p:cNvPr>
          <p:cNvSpPr>
            <a:spLocks noGrp="1"/>
          </p:cNvSpPr>
          <p:nvPr>
            <p:ph idx="1"/>
          </p:nvPr>
        </p:nvSpPr>
        <p:spPr>
          <a:xfrm>
            <a:off x="818712" y="4447713"/>
            <a:ext cx="10554574" cy="1411085"/>
          </a:xfrm>
        </p:spPr>
        <p:txBody>
          <a:bodyPr>
            <a:normAutofit lnSpcReduction="10000"/>
          </a:bodyPr>
          <a:lstStyle/>
          <a:p>
            <a:r>
              <a:rPr lang="en-US" dirty="0"/>
              <a:t>Purpose of Item: briefly describe why you need the particular item</a:t>
            </a:r>
          </a:p>
          <a:p>
            <a:r>
              <a:rPr lang="en-US" dirty="0"/>
              <a:t>Additional Information</a:t>
            </a:r>
          </a:p>
          <a:p>
            <a:r>
              <a:rPr lang="en-US" dirty="0"/>
              <a:t>**Items that have already been added are for example purposes, please delete when you complete the form**</a:t>
            </a:r>
          </a:p>
        </p:txBody>
      </p:sp>
      <p:pic>
        <p:nvPicPr>
          <p:cNvPr id="5" name="Picture 4">
            <a:extLst>
              <a:ext uri="{FF2B5EF4-FFF2-40B4-BE49-F238E27FC236}">
                <a16:creationId xmlns:a16="http://schemas.microsoft.com/office/drawing/2014/main" id="{B507B1C9-9197-4433-B947-2955BB073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22782"/>
            <a:ext cx="12192000" cy="1373836"/>
          </a:xfrm>
          <a:prstGeom prst="rect">
            <a:avLst/>
          </a:prstGeom>
        </p:spPr>
      </p:pic>
    </p:spTree>
    <p:extLst>
      <p:ext uri="{BB962C8B-B14F-4D97-AF65-F5344CB8AC3E}">
        <p14:creationId xmlns:p14="http://schemas.microsoft.com/office/powerpoint/2010/main" val="59365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78E8-B228-4D20-B215-7FE0EB022014}"/>
              </a:ext>
            </a:extLst>
          </p:cNvPr>
          <p:cNvSpPr>
            <a:spLocks noGrp="1"/>
          </p:cNvSpPr>
          <p:nvPr>
            <p:ph type="title"/>
          </p:nvPr>
        </p:nvSpPr>
        <p:spPr/>
        <p:txBody>
          <a:bodyPr/>
          <a:lstStyle/>
          <a:p>
            <a:r>
              <a:rPr lang="en-US" dirty="0"/>
              <a:t>Collaborative Events Only Sheet</a:t>
            </a:r>
          </a:p>
        </p:txBody>
      </p:sp>
      <p:sp>
        <p:nvSpPr>
          <p:cNvPr id="3" name="Content Placeholder 2">
            <a:extLst>
              <a:ext uri="{FF2B5EF4-FFF2-40B4-BE49-F238E27FC236}">
                <a16:creationId xmlns:a16="http://schemas.microsoft.com/office/drawing/2014/main" id="{A5A39784-2C76-4998-A19A-D11A98841FCE}"/>
              </a:ext>
            </a:extLst>
          </p:cNvPr>
          <p:cNvSpPr>
            <a:spLocks noGrp="1"/>
          </p:cNvSpPr>
          <p:nvPr>
            <p:ph idx="1"/>
          </p:nvPr>
        </p:nvSpPr>
        <p:spPr>
          <a:xfrm>
            <a:off x="7510509" y="2575151"/>
            <a:ext cx="4518734" cy="3636511"/>
          </a:xfrm>
        </p:spPr>
        <p:txBody>
          <a:bodyPr/>
          <a:lstStyle/>
          <a:p>
            <a:r>
              <a:rPr lang="en-US" dirty="0"/>
              <a:t>Only fill out this sheet if you are hosting a collaborative event with another organization</a:t>
            </a:r>
          </a:p>
          <a:p>
            <a:r>
              <a:rPr lang="en-US" dirty="0"/>
              <a:t>If you would like to have a collaborative event to split the costs of the event, please consult one of the Directors to find out how to properly fill out a request</a:t>
            </a:r>
          </a:p>
        </p:txBody>
      </p:sp>
      <p:pic>
        <p:nvPicPr>
          <p:cNvPr id="7" name="Picture 6">
            <a:extLst>
              <a:ext uri="{FF2B5EF4-FFF2-40B4-BE49-F238E27FC236}">
                <a16:creationId xmlns:a16="http://schemas.microsoft.com/office/drawing/2014/main" id="{EFADAE15-F73D-44F1-96B7-F33956E90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95" y="2081047"/>
            <a:ext cx="6862665" cy="4624720"/>
          </a:xfrm>
          <a:prstGeom prst="rect">
            <a:avLst/>
          </a:prstGeom>
        </p:spPr>
      </p:pic>
    </p:spTree>
    <p:extLst>
      <p:ext uri="{BB962C8B-B14F-4D97-AF65-F5344CB8AC3E}">
        <p14:creationId xmlns:p14="http://schemas.microsoft.com/office/powerpoint/2010/main" val="57918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9009-2C40-45F5-A78F-223825F99FBB}"/>
              </a:ext>
            </a:extLst>
          </p:cNvPr>
          <p:cNvSpPr>
            <a:spLocks noGrp="1"/>
          </p:cNvSpPr>
          <p:nvPr>
            <p:ph type="title"/>
          </p:nvPr>
        </p:nvSpPr>
        <p:spPr/>
        <p:txBody>
          <a:bodyPr/>
          <a:lstStyle/>
          <a:p>
            <a:r>
              <a:rPr lang="en-US" dirty="0"/>
              <a:t>Supporting Documentation: Honorarium</a:t>
            </a:r>
          </a:p>
        </p:txBody>
      </p:sp>
      <p:sp>
        <p:nvSpPr>
          <p:cNvPr id="3" name="Content Placeholder 2">
            <a:extLst>
              <a:ext uri="{FF2B5EF4-FFF2-40B4-BE49-F238E27FC236}">
                <a16:creationId xmlns:a16="http://schemas.microsoft.com/office/drawing/2014/main" id="{EF7F55B5-4258-41FD-8B2E-675FC3134728}"/>
              </a:ext>
            </a:extLst>
          </p:cNvPr>
          <p:cNvSpPr>
            <a:spLocks noGrp="1"/>
          </p:cNvSpPr>
          <p:nvPr>
            <p:ph idx="1"/>
          </p:nvPr>
        </p:nvSpPr>
        <p:spPr>
          <a:xfrm>
            <a:off x="7284720" y="2222287"/>
            <a:ext cx="4088566" cy="3636511"/>
          </a:xfrm>
        </p:spPr>
        <p:txBody>
          <a:bodyPr/>
          <a:lstStyle/>
          <a:p>
            <a:r>
              <a:rPr lang="en-US" dirty="0"/>
              <a:t>Used to honorarium supporting documentation</a:t>
            </a:r>
          </a:p>
          <a:p>
            <a:r>
              <a:rPr lang="en-US" dirty="0"/>
              <a:t>Links to 4 of the documents are in their respective upload spot</a:t>
            </a:r>
          </a:p>
          <a:p>
            <a:r>
              <a:rPr lang="en-US" dirty="0"/>
              <a:t>Upload these documents as PDFs</a:t>
            </a:r>
          </a:p>
        </p:txBody>
      </p:sp>
      <p:pic>
        <p:nvPicPr>
          <p:cNvPr id="5" name="Picture 4">
            <a:extLst>
              <a:ext uri="{FF2B5EF4-FFF2-40B4-BE49-F238E27FC236}">
                <a16:creationId xmlns:a16="http://schemas.microsoft.com/office/drawing/2014/main" id="{25BCA8C5-1AE1-4A02-9831-14C2FF15D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28" y="2399840"/>
            <a:ext cx="6751915" cy="3925136"/>
          </a:xfrm>
          <a:prstGeom prst="rect">
            <a:avLst/>
          </a:prstGeom>
        </p:spPr>
      </p:pic>
    </p:spTree>
    <p:extLst>
      <p:ext uri="{BB962C8B-B14F-4D97-AF65-F5344CB8AC3E}">
        <p14:creationId xmlns:p14="http://schemas.microsoft.com/office/powerpoint/2010/main" val="3430122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55AF-0A54-46B4-A93F-8DE371DF8F6F}"/>
              </a:ext>
            </a:extLst>
          </p:cNvPr>
          <p:cNvSpPr>
            <a:spLocks noGrp="1"/>
          </p:cNvSpPr>
          <p:nvPr>
            <p:ph type="title"/>
          </p:nvPr>
        </p:nvSpPr>
        <p:spPr/>
        <p:txBody>
          <a:bodyPr/>
          <a:lstStyle/>
          <a:p>
            <a:r>
              <a:rPr lang="en-US" dirty="0"/>
              <a:t>Supporting Documentation: Other</a:t>
            </a:r>
          </a:p>
        </p:txBody>
      </p:sp>
      <p:sp>
        <p:nvSpPr>
          <p:cNvPr id="3" name="Content Placeholder 2">
            <a:extLst>
              <a:ext uri="{FF2B5EF4-FFF2-40B4-BE49-F238E27FC236}">
                <a16:creationId xmlns:a16="http://schemas.microsoft.com/office/drawing/2014/main" id="{85413F3F-FEAD-43C3-95E2-93E100DF799B}"/>
              </a:ext>
            </a:extLst>
          </p:cNvPr>
          <p:cNvSpPr>
            <a:spLocks noGrp="1"/>
          </p:cNvSpPr>
          <p:nvPr>
            <p:ph idx="1"/>
          </p:nvPr>
        </p:nvSpPr>
        <p:spPr>
          <a:xfrm>
            <a:off x="7190912" y="2222287"/>
            <a:ext cx="4182373" cy="4188525"/>
          </a:xfrm>
        </p:spPr>
        <p:txBody>
          <a:bodyPr>
            <a:normAutofit/>
          </a:bodyPr>
          <a:lstStyle/>
          <a:p>
            <a:r>
              <a:rPr lang="en-US" dirty="0"/>
              <a:t>There are other upload spots for Room rental invoices, advertising invoices, and the Catering Exception form (linked)</a:t>
            </a:r>
          </a:p>
          <a:p>
            <a:r>
              <a:rPr lang="en-US" dirty="0"/>
              <a:t>If there are other documents that do not fit the previous upload spots, you can place them in extra space upload spots</a:t>
            </a:r>
          </a:p>
          <a:p>
            <a:r>
              <a:rPr lang="en-US" dirty="0"/>
              <a:t>If you are requesting funds for more than 1 honorarium, you can upload each of their 5 documents in these spots</a:t>
            </a:r>
          </a:p>
        </p:txBody>
      </p:sp>
      <p:pic>
        <p:nvPicPr>
          <p:cNvPr id="5" name="Picture 4">
            <a:extLst>
              <a:ext uri="{FF2B5EF4-FFF2-40B4-BE49-F238E27FC236}">
                <a16:creationId xmlns:a16="http://schemas.microsoft.com/office/drawing/2014/main" id="{2C2F140E-4D2C-41F1-BE1F-55D229C41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07" y="2664608"/>
            <a:ext cx="6369404" cy="3746204"/>
          </a:xfrm>
          <a:prstGeom prst="rect">
            <a:avLst/>
          </a:prstGeom>
        </p:spPr>
      </p:pic>
    </p:spTree>
    <p:extLst>
      <p:ext uri="{BB962C8B-B14F-4D97-AF65-F5344CB8AC3E}">
        <p14:creationId xmlns:p14="http://schemas.microsoft.com/office/powerpoint/2010/main" val="3911098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18E7-F789-4B6B-B963-B9651F6C80D3}"/>
              </a:ext>
            </a:extLst>
          </p:cNvPr>
          <p:cNvSpPr>
            <a:spLocks noGrp="1"/>
          </p:cNvSpPr>
          <p:nvPr>
            <p:ph type="title"/>
          </p:nvPr>
        </p:nvSpPr>
        <p:spPr/>
        <p:txBody>
          <a:bodyPr/>
          <a:lstStyle/>
          <a:p>
            <a:r>
              <a:rPr lang="en-US" dirty="0"/>
              <a:t>Final Inputs</a:t>
            </a:r>
          </a:p>
        </p:txBody>
      </p:sp>
      <p:sp>
        <p:nvSpPr>
          <p:cNvPr id="3" name="Content Placeholder 2">
            <a:extLst>
              <a:ext uri="{FF2B5EF4-FFF2-40B4-BE49-F238E27FC236}">
                <a16:creationId xmlns:a16="http://schemas.microsoft.com/office/drawing/2014/main" id="{930B7CBD-B19A-4CBF-B6BD-74439BCBE2DB}"/>
              </a:ext>
            </a:extLst>
          </p:cNvPr>
          <p:cNvSpPr>
            <a:spLocks noGrp="1"/>
          </p:cNvSpPr>
          <p:nvPr>
            <p:ph idx="1"/>
          </p:nvPr>
        </p:nvSpPr>
        <p:spPr>
          <a:xfrm>
            <a:off x="7714696" y="2222287"/>
            <a:ext cx="3658590" cy="4320556"/>
          </a:xfrm>
        </p:spPr>
        <p:txBody>
          <a:bodyPr/>
          <a:lstStyle/>
          <a:p>
            <a:r>
              <a:rPr lang="en-US" dirty="0"/>
              <a:t>Additional comments and concerns can be placed here. You can also email </a:t>
            </a:r>
            <a:r>
              <a:rPr lang="en-US" dirty="0">
                <a:hlinkClick r:id="rId2">
                  <a:extLst>
                    <a:ext uri="{A12FA001-AC4F-418D-AE19-62706E023703}">
                      <ahyp:hlinkClr xmlns:ahyp="http://schemas.microsoft.com/office/drawing/2018/hyperlinkcolor" val="tx"/>
                    </a:ext>
                  </a:extLst>
                </a:hlinkClick>
              </a:rPr>
              <a:t>tsgabc@temple.edu</a:t>
            </a:r>
            <a:r>
              <a:rPr lang="en-US" dirty="0"/>
              <a:t> if you would like a quicker response</a:t>
            </a:r>
          </a:p>
          <a:p>
            <a:r>
              <a:rPr lang="en-US" dirty="0"/>
              <a:t>If you leave a phone number, the Allocations Committee may give you a call during our weekly meeting if we have a pressing concern. The Committee meets every Friday at 4 pm</a:t>
            </a:r>
          </a:p>
          <a:p>
            <a:endParaRPr lang="en-US" dirty="0"/>
          </a:p>
        </p:txBody>
      </p:sp>
      <p:pic>
        <p:nvPicPr>
          <p:cNvPr id="5" name="Picture 4">
            <a:extLst>
              <a:ext uri="{FF2B5EF4-FFF2-40B4-BE49-F238E27FC236}">
                <a16:creationId xmlns:a16="http://schemas.microsoft.com/office/drawing/2014/main" id="{8D7A16DD-86A0-4B62-816F-968814442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19" y="2167789"/>
            <a:ext cx="7339034" cy="3745506"/>
          </a:xfrm>
          <a:prstGeom prst="rect">
            <a:avLst/>
          </a:prstGeom>
        </p:spPr>
      </p:pic>
    </p:spTree>
    <p:extLst>
      <p:ext uri="{BB962C8B-B14F-4D97-AF65-F5344CB8AC3E}">
        <p14:creationId xmlns:p14="http://schemas.microsoft.com/office/powerpoint/2010/main" val="1104439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1ACD-27DC-4B5F-8C36-120DBAD81BAC}"/>
              </a:ext>
            </a:extLst>
          </p:cNvPr>
          <p:cNvSpPr>
            <a:spLocks noGrp="1"/>
          </p:cNvSpPr>
          <p:nvPr>
            <p:ph type="title"/>
          </p:nvPr>
        </p:nvSpPr>
        <p:spPr/>
        <p:txBody>
          <a:bodyPr/>
          <a:lstStyle/>
          <a:p>
            <a:r>
              <a:rPr lang="en-US" dirty="0"/>
              <a:t>Post-Submission Information</a:t>
            </a:r>
          </a:p>
        </p:txBody>
      </p:sp>
      <p:sp>
        <p:nvSpPr>
          <p:cNvPr id="3" name="Content Placeholder 2">
            <a:extLst>
              <a:ext uri="{FF2B5EF4-FFF2-40B4-BE49-F238E27FC236}">
                <a16:creationId xmlns:a16="http://schemas.microsoft.com/office/drawing/2014/main" id="{40747B49-0E35-4A90-8C88-5D14B1197ECB}"/>
              </a:ext>
            </a:extLst>
          </p:cNvPr>
          <p:cNvSpPr>
            <a:spLocks noGrp="1"/>
          </p:cNvSpPr>
          <p:nvPr>
            <p:ph idx="1"/>
          </p:nvPr>
        </p:nvSpPr>
        <p:spPr>
          <a:xfrm>
            <a:off x="818712" y="2222287"/>
            <a:ext cx="10554574" cy="4320556"/>
          </a:xfrm>
        </p:spPr>
        <p:txBody>
          <a:bodyPr/>
          <a:lstStyle/>
          <a:p>
            <a:r>
              <a:rPr lang="en-US" dirty="0"/>
              <a:t>Deputy Director conducts preliminary reviews of requests as they come in during the week</a:t>
            </a:r>
          </a:p>
          <a:p>
            <a:pPr lvl="1"/>
            <a:r>
              <a:rPr lang="en-US" dirty="0"/>
              <a:t>If your request is denied, you will receive a notification from Owl Connect with comments as to why it was denied. If missing documentation, you will be given steps on how to resubmit.</a:t>
            </a:r>
          </a:p>
          <a:p>
            <a:pPr lvl="1"/>
            <a:r>
              <a:rPr lang="en-US" dirty="0"/>
              <a:t>If your request has passed preliminary review, its stage will change from “Preliminary Review” to “Student Government – Main Campus”</a:t>
            </a:r>
          </a:p>
          <a:p>
            <a:pPr lvl="1"/>
            <a:r>
              <a:rPr lang="en-US" dirty="0"/>
              <a:t>Please note that requests still being reviewed will be marked “Unapproved.” If you request was denied, it will be marked “Denied” and if approved, it will be marked “Approved”</a:t>
            </a:r>
          </a:p>
          <a:p>
            <a:r>
              <a:rPr lang="en-US" dirty="0"/>
              <a:t>Each Friday at 4 pm, the Allocations Committee will conduct the final review of the request to check its adherence to the Guidelines</a:t>
            </a:r>
          </a:p>
          <a:p>
            <a:pPr lvl="1"/>
            <a:r>
              <a:rPr lang="en-US" dirty="0"/>
              <a:t>Denied requests will again be marked as denied and you will receive a notification from Owl Connect just like in preliminary review.</a:t>
            </a:r>
          </a:p>
        </p:txBody>
      </p:sp>
    </p:spTree>
    <p:extLst>
      <p:ext uri="{BB962C8B-B14F-4D97-AF65-F5344CB8AC3E}">
        <p14:creationId xmlns:p14="http://schemas.microsoft.com/office/powerpoint/2010/main" val="11901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64B2-C57D-4CCB-BFE4-F5B668487892}"/>
              </a:ext>
            </a:extLst>
          </p:cNvPr>
          <p:cNvSpPr>
            <a:spLocks noGrp="1"/>
          </p:cNvSpPr>
          <p:nvPr>
            <p:ph type="title"/>
          </p:nvPr>
        </p:nvSpPr>
        <p:spPr/>
        <p:txBody>
          <a:bodyPr/>
          <a:lstStyle/>
          <a:p>
            <a:r>
              <a:rPr lang="en-US" dirty="0"/>
              <a:t>Post Submission Information</a:t>
            </a:r>
          </a:p>
        </p:txBody>
      </p:sp>
      <p:sp>
        <p:nvSpPr>
          <p:cNvPr id="3" name="Content Placeholder 2">
            <a:extLst>
              <a:ext uri="{FF2B5EF4-FFF2-40B4-BE49-F238E27FC236}">
                <a16:creationId xmlns:a16="http://schemas.microsoft.com/office/drawing/2014/main" id="{D65B11E2-ECF8-479A-9310-D63AC923946F}"/>
              </a:ext>
            </a:extLst>
          </p:cNvPr>
          <p:cNvSpPr>
            <a:spLocks noGrp="1"/>
          </p:cNvSpPr>
          <p:nvPr>
            <p:ph idx="1"/>
          </p:nvPr>
        </p:nvSpPr>
        <p:spPr/>
        <p:txBody>
          <a:bodyPr/>
          <a:lstStyle/>
          <a:p>
            <a:r>
              <a:rPr lang="en-US" dirty="0"/>
              <a:t>If approved, you will receive a notification from Owl Connect with instructions on the next steps</a:t>
            </a:r>
          </a:p>
          <a:p>
            <a:r>
              <a:rPr lang="en-US" dirty="0"/>
              <a:t>After approval, you have 4 business days to visit Ms. Chris in the HGSC Room 219M to complete your request</a:t>
            </a:r>
          </a:p>
          <a:p>
            <a:pPr lvl="1"/>
            <a:r>
              <a:rPr lang="en-US" dirty="0"/>
              <a:t>Once there, you will work together to get all vendors paid</a:t>
            </a:r>
          </a:p>
          <a:p>
            <a:pPr lvl="1"/>
            <a:r>
              <a:rPr lang="en-US" dirty="0"/>
              <a:t>If you do not visit Ms. Chris within those 4 business days, your request will be canceled, you will not be eligible to receive those items requested, and the approved amount will go back into your Owl Connect account.</a:t>
            </a:r>
          </a:p>
        </p:txBody>
      </p:sp>
    </p:spTree>
    <p:extLst>
      <p:ext uri="{BB962C8B-B14F-4D97-AF65-F5344CB8AC3E}">
        <p14:creationId xmlns:p14="http://schemas.microsoft.com/office/powerpoint/2010/main" val="106918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5DB4-23C2-4614-B61C-214D515B9C68}"/>
              </a:ext>
            </a:extLst>
          </p:cNvPr>
          <p:cNvSpPr>
            <a:spLocks noGrp="1"/>
          </p:cNvSpPr>
          <p:nvPr>
            <p:ph type="title"/>
          </p:nvPr>
        </p:nvSpPr>
        <p:spPr/>
        <p:txBody>
          <a:bodyPr/>
          <a:lstStyle/>
          <a:p>
            <a:r>
              <a:rPr lang="en-US" dirty="0"/>
              <a:t>Allocations Storage</a:t>
            </a:r>
          </a:p>
        </p:txBody>
      </p:sp>
      <p:sp>
        <p:nvSpPr>
          <p:cNvPr id="3" name="Content Placeholder 2">
            <a:extLst>
              <a:ext uri="{FF2B5EF4-FFF2-40B4-BE49-F238E27FC236}">
                <a16:creationId xmlns:a16="http://schemas.microsoft.com/office/drawing/2014/main" id="{708FC5DC-065C-4BEF-8D2E-CCB99053E4E9}"/>
              </a:ext>
            </a:extLst>
          </p:cNvPr>
          <p:cNvSpPr>
            <a:spLocks noGrp="1"/>
          </p:cNvSpPr>
          <p:nvPr>
            <p:ph idx="1"/>
          </p:nvPr>
        </p:nvSpPr>
        <p:spPr/>
        <p:txBody>
          <a:bodyPr/>
          <a:lstStyle/>
          <a:p>
            <a:r>
              <a:rPr lang="en-US" dirty="0"/>
              <a:t>There may be certain items that Allocations already owns, or would like to have returned for future use. These items will be held in the Allocations Storage</a:t>
            </a:r>
          </a:p>
          <a:p>
            <a:r>
              <a:rPr lang="en-US" dirty="0"/>
              <a:t>If the Committee would like for you to return an item, you will be given a form that must be completed within 5 business days after approval</a:t>
            </a:r>
          </a:p>
          <a:p>
            <a:r>
              <a:rPr lang="en-US" dirty="0"/>
              <a:t>Any items being borrowed can be picked up and returned in the TSG Office (HGSC Room 244). Please fill out the sheet on the front desk to let us know you stopped by.</a:t>
            </a:r>
          </a:p>
          <a:p>
            <a:r>
              <a:rPr lang="en-US" dirty="0"/>
              <a:t>All items must be returned within 5 business days after the event</a:t>
            </a:r>
          </a:p>
          <a:p>
            <a:pPr lvl="1"/>
            <a:r>
              <a:rPr lang="en-US" dirty="0"/>
              <a:t>Your org will become ineligible for Allocations if the 5 business days have passed and you still have outstanding items</a:t>
            </a:r>
          </a:p>
          <a:p>
            <a:pPr lvl="1"/>
            <a:r>
              <a:rPr lang="en-US" dirty="0"/>
              <a:t>Your organization can once again become eligible after the items are returned</a:t>
            </a:r>
          </a:p>
        </p:txBody>
      </p:sp>
    </p:spTree>
    <p:extLst>
      <p:ext uri="{BB962C8B-B14F-4D97-AF65-F5344CB8AC3E}">
        <p14:creationId xmlns:p14="http://schemas.microsoft.com/office/powerpoint/2010/main" val="3996024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FE18-7B8C-4B39-B740-6F267A4140D9}"/>
              </a:ext>
            </a:extLst>
          </p:cNvPr>
          <p:cNvSpPr>
            <a:spLocks noGrp="1"/>
          </p:cNvSpPr>
          <p:nvPr>
            <p:ph type="title"/>
          </p:nvPr>
        </p:nvSpPr>
        <p:spPr/>
        <p:txBody>
          <a:bodyPr/>
          <a:lstStyle/>
          <a:p>
            <a:r>
              <a:rPr lang="en-US" dirty="0"/>
              <a:t>Common Types of Requests: Supplies</a:t>
            </a:r>
          </a:p>
        </p:txBody>
      </p:sp>
      <p:sp>
        <p:nvSpPr>
          <p:cNvPr id="3" name="Content Placeholder 2">
            <a:extLst>
              <a:ext uri="{FF2B5EF4-FFF2-40B4-BE49-F238E27FC236}">
                <a16:creationId xmlns:a16="http://schemas.microsoft.com/office/drawing/2014/main" id="{800F9140-4FD3-4E29-A482-6A9AD9EA24B9}"/>
              </a:ext>
            </a:extLst>
          </p:cNvPr>
          <p:cNvSpPr>
            <a:spLocks noGrp="1"/>
          </p:cNvSpPr>
          <p:nvPr>
            <p:ph idx="1"/>
          </p:nvPr>
        </p:nvSpPr>
        <p:spPr/>
        <p:txBody>
          <a:bodyPr/>
          <a:lstStyle/>
          <a:p>
            <a:r>
              <a:rPr lang="en-US" dirty="0"/>
              <a:t>If your request includes purchasing supplies, the only documentation we require is that you fill out the “Itemized Purchases” sheet of the Main Campus Purchase Request Spreadsheet</a:t>
            </a:r>
          </a:p>
          <a:p>
            <a:r>
              <a:rPr lang="en-US" dirty="0"/>
              <a:t>You DO NOT need to upload screenshots of the items</a:t>
            </a:r>
          </a:p>
          <a:p>
            <a:r>
              <a:rPr lang="en-US" dirty="0"/>
              <a:t>Please ensure that you have filled out all pricing information, correct URL link, and the purpose of the item</a:t>
            </a:r>
          </a:p>
        </p:txBody>
      </p:sp>
    </p:spTree>
    <p:extLst>
      <p:ext uri="{BB962C8B-B14F-4D97-AF65-F5344CB8AC3E}">
        <p14:creationId xmlns:p14="http://schemas.microsoft.com/office/powerpoint/2010/main" val="185740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3F08-DCF6-4F5C-8AA4-2FA37114F167}"/>
              </a:ext>
            </a:extLst>
          </p:cNvPr>
          <p:cNvSpPr>
            <a:spLocks noGrp="1"/>
          </p:cNvSpPr>
          <p:nvPr>
            <p:ph type="title"/>
          </p:nvPr>
        </p:nvSpPr>
        <p:spPr/>
        <p:txBody>
          <a:bodyPr/>
          <a:lstStyle/>
          <a:p>
            <a:r>
              <a:rPr lang="en-US" dirty="0"/>
              <a:t>Reimbursements</a:t>
            </a:r>
          </a:p>
        </p:txBody>
      </p:sp>
      <p:sp>
        <p:nvSpPr>
          <p:cNvPr id="3" name="Content Placeholder 2">
            <a:extLst>
              <a:ext uri="{FF2B5EF4-FFF2-40B4-BE49-F238E27FC236}">
                <a16:creationId xmlns:a16="http://schemas.microsoft.com/office/drawing/2014/main" id="{CB85C2F1-5B07-41C6-9F74-8974D9EBCE0B}"/>
              </a:ext>
            </a:extLst>
          </p:cNvPr>
          <p:cNvSpPr>
            <a:spLocks noGrp="1"/>
          </p:cNvSpPr>
          <p:nvPr>
            <p:ph idx="1"/>
          </p:nvPr>
        </p:nvSpPr>
        <p:spPr/>
        <p:txBody>
          <a:bodyPr>
            <a:normAutofit/>
          </a:bodyPr>
          <a:lstStyle/>
          <a:p>
            <a:r>
              <a:rPr lang="en-US" sz="2400" dirty="0"/>
              <a:t>Reimbursements will not be approved</a:t>
            </a:r>
          </a:p>
          <a:p>
            <a:r>
              <a:rPr lang="en-US" sz="2400" dirty="0"/>
              <a:t>Exception to this rule is for any event occurring prior to September 6</a:t>
            </a:r>
            <a:r>
              <a:rPr lang="en-US" sz="2400" baseline="30000" dirty="0"/>
              <a:t>th</a:t>
            </a:r>
            <a:r>
              <a:rPr lang="en-US" sz="2400" dirty="0"/>
              <a:t>, 2019</a:t>
            </a:r>
          </a:p>
        </p:txBody>
      </p:sp>
    </p:spTree>
    <p:extLst>
      <p:ext uri="{BB962C8B-B14F-4D97-AF65-F5344CB8AC3E}">
        <p14:creationId xmlns:p14="http://schemas.microsoft.com/office/powerpoint/2010/main" val="266768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8C6E-09BC-41CF-971E-BB974D2B9753}"/>
              </a:ext>
            </a:extLst>
          </p:cNvPr>
          <p:cNvSpPr>
            <a:spLocks noGrp="1"/>
          </p:cNvSpPr>
          <p:nvPr>
            <p:ph type="title"/>
          </p:nvPr>
        </p:nvSpPr>
        <p:spPr/>
        <p:txBody>
          <a:bodyPr/>
          <a:lstStyle/>
          <a:p>
            <a:r>
              <a:rPr lang="en-US" dirty="0"/>
              <a:t>Common Types of Requests: Food</a:t>
            </a:r>
          </a:p>
        </p:txBody>
      </p:sp>
      <p:sp>
        <p:nvSpPr>
          <p:cNvPr id="3" name="Content Placeholder 2">
            <a:extLst>
              <a:ext uri="{FF2B5EF4-FFF2-40B4-BE49-F238E27FC236}">
                <a16:creationId xmlns:a16="http://schemas.microsoft.com/office/drawing/2014/main" id="{AD781BCC-112B-49C8-B827-AE773DB77724}"/>
              </a:ext>
            </a:extLst>
          </p:cNvPr>
          <p:cNvSpPr>
            <a:spLocks noGrp="1"/>
          </p:cNvSpPr>
          <p:nvPr>
            <p:ph idx="1"/>
          </p:nvPr>
        </p:nvSpPr>
        <p:spPr>
          <a:xfrm>
            <a:off x="818713" y="2157274"/>
            <a:ext cx="10554574" cy="4509856"/>
          </a:xfrm>
        </p:spPr>
        <p:txBody>
          <a:bodyPr/>
          <a:lstStyle/>
          <a:p>
            <a:r>
              <a:rPr lang="en-US" dirty="0"/>
              <a:t>Food can be purchased from two sources</a:t>
            </a:r>
          </a:p>
          <a:p>
            <a:r>
              <a:rPr lang="en-US" dirty="0"/>
              <a:t>Cherry and White (Aramark)</a:t>
            </a:r>
          </a:p>
          <a:p>
            <a:pPr lvl="1"/>
            <a:r>
              <a:rPr lang="en-US" dirty="0"/>
              <a:t>The only documentation needed for food purchased from C&amp;W is the catering quote provided by C&amp;W. You can upload this document anywhere in the Supporting Documents section (example on next slide)</a:t>
            </a:r>
          </a:p>
          <a:p>
            <a:r>
              <a:rPr lang="en-US" dirty="0"/>
              <a:t>An Outside Vendor</a:t>
            </a:r>
          </a:p>
          <a:p>
            <a:pPr lvl="1"/>
            <a:r>
              <a:rPr lang="en-US" dirty="0"/>
              <a:t>First document: an itemized invoice indicating the items being ordered and the total price of the items</a:t>
            </a:r>
          </a:p>
          <a:p>
            <a:pPr lvl="2"/>
            <a:r>
              <a:rPr lang="en-US" dirty="0"/>
              <a:t>For restaurants provide an official invoice</a:t>
            </a:r>
          </a:p>
          <a:p>
            <a:pPr lvl="2"/>
            <a:r>
              <a:rPr lang="en-US" dirty="0"/>
              <a:t>For grocery stores and pizza places, you can list the items in the “Itemized Purchases Sheet” or provide a screenshot from an online order.</a:t>
            </a:r>
          </a:p>
          <a:p>
            <a:pPr lvl="1"/>
            <a:r>
              <a:rPr lang="en-US" dirty="0"/>
              <a:t>Second document: a Catering Exception Form</a:t>
            </a:r>
          </a:p>
          <a:p>
            <a:pPr lvl="2"/>
            <a:r>
              <a:rPr lang="en-US" dirty="0"/>
              <a:t>This document is linked in the Purchase Request. Please fill it out and have it signed by Business Services. Please upload it as a PDF</a:t>
            </a:r>
          </a:p>
        </p:txBody>
      </p:sp>
    </p:spTree>
    <p:extLst>
      <p:ext uri="{BB962C8B-B14F-4D97-AF65-F5344CB8AC3E}">
        <p14:creationId xmlns:p14="http://schemas.microsoft.com/office/powerpoint/2010/main" val="2039358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BBA6-1189-4AC1-B420-D765F4E28D05}"/>
              </a:ext>
            </a:extLst>
          </p:cNvPr>
          <p:cNvSpPr>
            <a:spLocks noGrp="1"/>
          </p:cNvSpPr>
          <p:nvPr>
            <p:ph type="title"/>
          </p:nvPr>
        </p:nvSpPr>
        <p:spPr/>
        <p:txBody>
          <a:bodyPr/>
          <a:lstStyle/>
          <a:p>
            <a:r>
              <a:rPr lang="en-US" dirty="0"/>
              <a:t>Cherry &amp; White Quote Example</a:t>
            </a:r>
          </a:p>
        </p:txBody>
      </p:sp>
      <p:pic>
        <p:nvPicPr>
          <p:cNvPr id="5" name="Content Placeholder 4">
            <a:extLst>
              <a:ext uri="{FF2B5EF4-FFF2-40B4-BE49-F238E27FC236}">
                <a16:creationId xmlns:a16="http://schemas.microsoft.com/office/drawing/2014/main" id="{4D4341C2-012A-4708-8113-70A380935B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5567" y="2145578"/>
            <a:ext cx="6160866" cy="4583898"/>
          </a:xfrm>
        </p:spPr>
      </p:pic>
    </p:spTree>
    <p:extLst>
      <p:ext uri="{BB962C8B-B14F-4D97-AF65-F5344CB8AC3E}">
        <p14:creationId xmlns:p14="http://schemas.microsoft.com/office/powerpoint/2010/main" val="2594917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73FA-BE04-4BE6-8CE1-17BC18A422BC}"/>
              </a:ext>
            </a:extLst>
          </p:cNvPr>
          <p:cNvSpPr>
            <a:spLocks noGrp="1"/>
          </p:cNvSpPr>
          <p:nvPr>
            <p:ph type="title"/>
          </p:nvPr>
        </p:nvSpPr>
        <p:spPr/>
        <p:txBody>
          <a:bodyPr/>
          <a:lstStyle/>
          <a:p>
            <a:r>
              <a:rPr lang="en-US" dirty="0"/>
              <a:t>Common Types of Requests: Room Rental</a:t>
            </a:r>
          </a:p>
        </p:txBody>
      </p:sp>
      <p:sp>
        <p:nvSpPr>
          <p:cNvPr id="3" name="Content Placeholder 2">
            <a:extLst>
              <a:ext uri="{FF2B5EF4-FFF2-40B4-BE49-F238E27FC236}">
                <a16:creationId xmlns:a16="http://schemas.microsoft.com/office/drawing/2014/main" id="{D15D7BBB-BA44-490B-97FF-A3C0AA197C7A}"/>
              </a:ext>
            </a:extLst>
          </p:cNvPr>
          <p:cNvSpPr>
            <a:spLocks noGrp="1"/>
          </p:cNvSpPr>
          <p:nvPr>
            <p:ph idx="1"/>
          </p:nvPr>
        </p:nvSpPr>
        <p:spPr/>
        <p:txBody>
          <a:bodyPr/>
          <a:lstStyle/>
          <a:p>
            <a:r>
              <a:rPr lang="en-US" dirty="0"/>
              <a:t>If the room rental is at Temple, all that needs to be provided is the planning meeting form you completed with Student Activities</a:t>
            </a:r>
          </a:p>
          <a:p>
            <a:pPr lvl="1"/>
            <a:r>
              <a:rPr lang="en-US" dirty="0"/>
              <a:t>Please upload as a PDF</a:t>
            </a:r>
          </a:p>
          <a:p>
            <a:r>
              <a:rPr lang="en-US" dirty="0"/>
              <a:t>If the room rental is at an outside location, provide an invoice for the rental</a:t>
            </a:r>
          </a:p>
        </p:txBody>
      </p:sp>
    </p:spTree>
    <p:extLst>
      <p:ext uri="{BB962C8B-B14F-4D97-AF65-F5344CB8AC3E}">
        <p14:creationId xmlns:p14="http://schemas.microsoft.com/office/powerpoint/2010/main" val="70912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4E2D-14B5-4623-9109-692286BA6AF7}"/>
              </a:ext>
            </a:extLst>
          </p:cNvPr>
          <p:cNvSpPr>
            <a:spLocks noGrp="1"/>
          </p:cNvSpPr>
          <p:nvPr>
            <p:ph type="title"/>
          </p:nvPr>
        </p:nvSpPr>
        <p:spPr/>
        <p:txBody>
          <a:bodyPr/>
          <a:lstStyle/>
          <a:p>
            <a:r>
              <a:rPr lang="en-US" dirty="0"/>
              <a:t>Common Types of Request: Honorarium</a:t>
            </a:r>
          </a:p>
        </p:txBody>
      </p:sp>
      <p:sp>
        <p:nvSpPr>
          <p:cNvPr id="3" name="Content Placeholder 2">
            <a:extLst>
              <a:ext uri="{FF2B5EF4-FFF2-40B4-BE49-F238E27FC236}">
                <a16:creationId xmlns:a16="http://schemas.microsoft.com/office/drawing/2014/main" id="{2F1A0ACC-4782-4B7E-8C99-49A03E5DBF47}"/>
              </a:ext>
            </a:extLst>
          </p:cNvPr>
          <p:cNvSpPr>
            <a:spLocks noGrp="1"/>
          </p:cNvSpPr>
          <p:nvPr>
            <p:ph idx="1"/>
          </p:nvPr>
        </p:nvSpPr>
        <p:spPr/>
        <p:txBody>
          <a:bodyPr/>
          <a:lstStyle/>
          <a:p>
            <a:r>
              <a:rPr lang="en-US" dirty="0"/>
              <a:t>Complete and upload the 4 honorarium documents which are linked in the Purchase Request</a:t>
            </a:r>
          </a:p>
          <a:p>
            <a:pPr lvl="1"/>
            <a:r>
              <a:rPr lang="en-US" dirty="0"/>
              <a:t>If there are concerns about these forms, ensure them that they are being processed through Owl Connects secure servers</a:t>
            </a:r>
          </a:p>
          <a:p>
            <a:r>
              <a:rPr lang="en-US" dirty="0"/>
              <a:t>Also have the Honorarium provide an official invoice that can show us their mailing information, the services provided, date of services, and total cost of services</a:t>
            </a:r>
          </a:p>
        </p:txBody>
      </p:sp>
    </p:spTree>
    <p:extLst>
      <p:ext uri="{BB962C8B-B14F-4D97-AF65-F5344CB8AC3E}">
        <p14:creationId xmlns:p14="http://schemas.microsoft.com/office/powerpoint/2010/main" val="1994720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C8D1-BBF6-4D6B-931F-3C2D7C3575E9}"/>
              </a:ext>
            </a:extLst>
          </p:cNvPr>
          <p:cNvSpPr>
            <a:spLocks noGrp="1"/>
          </p:cNvSpPr>
          <p:nvPr>
            <p:ph type="title"/>
          </p:nvPr>
        </p:nvSpPr>
        <p:spPr/>
        <p:txBody>
          <a:bodyPr/>
          <a:lstStyle/>
          <a:p>
            <a:r>
              <a:rPr lang="en-US" dirty="0"/>
              <a:t>Common Types of Requests: Conferences</a:t>
            </a:r>
          </a:p>
        </p:txBody>
      </p:sp>
      <p:sp>
        <p:nvSpPr>
          <p:cNvPr id="3" name="Content Placeholder 2">
            <a:extLst>
              <a:ext uri="{FF2B5EF4-FFF2-40B4-BE49-F238E27FC236}">
                <a16:creationId xmlns:a16="http://schemas.microsoft.com/office/drawing/2014/main" id="{3F3536D1-C512-496C-9C86-322C15526E1E}"/>
              </a:ext>
            </a:extLst>
          </p:cNvPr>
          <p:cNvSpPr>
            <a:spLocks noGrp="1"/>
          </p:cNvSpPr>
          <p:nvPr>
            <p:ph idx="1"/>
          </p:nvPr>
        </p:nvSpPr>
        <p:spPr/>
        <p:txBody>
          <a:bodyPr/>
          <a:lstStyle/>
          <a:p>
            <a:r>
              <a:rPr lang="en-US" dirty="0"/>
              <a:t>Indicate in the request how many students will be attending the conference</a:t>
            </a:r>
          </a:p>
          <a:p>
            <a:r>
              <a:rPr lang="en-US" dirty="0"/>
              <a:t>Also provide a URL link to the conference registration website and indicate which registration package you would like to purchase</a:t>
            </a:r>
          </a:p>
          <a:p>
            <a:pPr lvl="1"/>
            <a:r>
              <a:rPr lang="en-US" dirty="0"/>
              <a:t>If the registration requires a login, please provide a screenshot of the registration cost and upload as a PDF</a:t>
            </a:r>
          </a:p>
        </p:txBody>
      </p:sp>
    </p:spTree>
    <p:extLst>
      <p:ext uri="{BB962C8B-B14F-4D97-AF65-F5344CB8AC3E}">
        <p14:creationId xmlns:p14="http://schemas.microsoft.com/office/powerpoint/2010/main" val="1640827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BB57-4929-4EDA-A2B3-44128B323892}"/>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EDF11E56-C202-431C-98D0-561D326AC9AA}"/>
              </a:ext>
            </a:extLst>
          </p:cNvPr>
          <p:cNvSpPr>
            <a:spLocks noGrp="1"/>
          </p:cNvSpPr>
          <p:nvPr>
            <p:ph idx="1"/>
          </p:nvPr>
        </p:nvSpPr>
        <p:spPr/>
        <p:txBody>
          <a:bodyPr/>
          <a:lstStyle/>
          <a:p>
            <a:r>
              <a:rPr lang="en-US" dirty="0"/>
              <a:t>Even if you are not buying supplies, you still must fill out the Program Expenses sheet of the excel document to outline all of your events costs.</a:t>
            </a:r>
          </a:p>
          <a:p>
            <a:r>
              <a:rPr lang="en-US" dirty="0"/>
              <a:t>If you are having trouble with filling out the request, please email </a:t>
            </a:r>
            <a:r>
              <a:rPr lang="en-US" dirty="0">
                <a:hlinkClick r:id="rId2">
                  <a:extLst>
                    <a:ext uri="{A12FA001-AC4F-418D-AE19-62706E023703}">
                      <ahyp:hlinkClr xmlns:ahyp="http://schemas.microsoft.com/office/drawing/2018/hyperlinkcolor" val="tx"/>
                    </a:ext>
                  </a:extLst>
                </a:hlinkClick>
              </a:rPr>
              <a:t>tsgabc@temple.edu</a:t>
            </a:r>
            <a:r>
              <a:rPr lang="en-US" dirty="0"/>
              <a:t> or stop by our office hours and we will be happy to assist you.</a:t>
            </a:r>
          </a:p>
          <a:p>
            <a:r>
              <a:rPr lang="en-US" dirty="0"/>
              <a:t>If possible, please try to plan your events well in advance and come into our office hours to discuss</a:t>
            </a:r>
          </a:p>
          <a:p>
            <a:pPr lvl="1"/>
            <a:r>
              <a:rPr lang="en-US" dirty="0"/>
              <a:t>This way we can outline exactly what you will need to provide us and we can be aware of any complications.</a:t>
            </a:r>
          </a:p>
        </p:txBody>
      </p:sp>
    </p:spTree>
    <p:extLst>
      <p:ext uri="{BB962C8B-B14F-4D97-AF65-F5344CB8AC3E}">
        <p14:creationId xmlns:p14="http://schemas.microsoft.com/office/powerpoint/2010/main" val="175517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BC59-E5CD-420A-B28C-2A8782A9AB39}"/>
              </a:ext>
            </a:extLst>
          </p:cNvPr>
          <p:cNvSpPr>
            <a:spLocks noGrp="1"/>
          </p:cNvSpPr>
          <p:nvPr>
            <p:ph type="title"/>
          </p:nvPr>
        </p:nvSpPr>
        <p:spPr/>
        <p:txBody>
          <a:bodyPr/>
          <a:lstStyle/>
          <a:p>
            <a:r>
              <a:rPr lang="en-US" dirty="0"/>
              <a:t>Finding the Form</a:t>
            </a:r>
          </a:p>
        </p:txBody>
      </p:sp>
      <p:sp>
        <p:nvSpPr>
          <p:cNvPr id="3" name="Content Placeholder 2">
            <a:extLst>
              <a:ext uri="{FF2B5EF4-FFF2-40B4-BE49-F238E27FC236}">
                <a16:creationId xmlns:a16="http://schemas.microsoft.com/office/drawing/2014/main" id="{A7713463-45F6-4BCE-B451-CD0836942268}"/>
              </a:ext>
            </a:extLst>
          </p:cNvPr>
          <p:cNvSpPr>
            <a:spLocks noGrp="1"/>
          </p:cNvSpPr>
          <p:nvPr>
            <p:ph idx="1"/>
          </p:nvPr>
        </p:nvSpPr>
        <p:spPr>
          <a:xfrm>
            <a:off x="542112" y="6337087"/>
            <a:ext cx="10839886" cy="520913"/>
          </a:xfrm>
        </p:spPr>
        <p:txBody>
          <a:bodyPr/>
          <a:lstStyle/>
          <a:p>
            <a:pPr marL="0" indent="0">
              <a:buNone/>
            </a:pPr>
            <a:r>
              <a:rPr lang="en-US" dirty="0"/>
              <a:t>**Only officers who are listed in the organizations Owl Connect roster have access to apply</a:t>
            </a:r>
          </a:p>
        </p:txBody>
      </p:sp>
      <p:pic>
        <p:nvPicPr>
          <p:cNvPr id="6" name="Picture 5">
            <a:extLst>
              <a:ext uri="{FF2B5EF4-FFF2-40B4-BE49-F238E27FC236}">
                <a16:creationId xmlns:a16="http://schemas.microsoft.com/office/drawing/2014/main" id="{8A6E5B79-1E57-472A-84F1-3988BC8C5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280" y="2263806"/>
            <a:ext cx="8133227" cy="3860217"/>
          </a:xfrm>
          <a:prstGeom prst="rect">
            <a:avLst/>
          </a:prstGeom>
        </p:spPr>
      </p:pic>
      <p:sp>
        <p:nvSpPr>
          <p:cNvPr id="7" name="Arrow: Right 6">
            <a:extLst>
              <a:ext uri="{FF2B5EF4-FFF2-40B4-BE49-F238E27FC236}">
                <a16:creationId xmlns:a16="http://schemas.microsoft.com/office/drawing/2014/main" id="{DAEB2320-1CC0-4BA9-81F4-4FF7A7AADA5A}"/>
              </a:ext>
            </a:extLst>
          </p:cNvPr>
          <p:cNvSpPr/>
          <p:nvPr/>
        </p:nvSpPr>
        <p:spPr>
          <a:xfrm>
            <a:off x="7769280" y="2894120"/>
            <a:ext cx="443884" cy="381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77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5545-5A32-4DCA-B8DE-DB1C0C5AB5DD}"/>
              </a:ext>
            </a:extLst>
          </p:cNvPr>
          <p:cNvSpPr>
            <a:spLocks noGrp="1"/>
          </p:cNvSpPr>
          <p:nvPr>
            <p:ph type="title"/>
          </p:nvPr>
        </p:nvSpPr>
        <p:spPr/>
        <p:txBody>
          <a:bodyPr/>
          <a:lstStyle/>
          <a:p>
            <a:r>
              <a:rPr lang="en-US" dirty="0"/>
              <a:t>Finding the Form</a:t>
            </a:r>
          </a:p>
        </p:txBody>
      </p:sp>
      <p:pic>
        <p:nvPicPr>
          <p:cNvPr id="7" name="Content Placeholder 6">
            <a:extLst>
              <a:ext uri="{FF2B5EF4-FFF2-40B4-BE49-F238E27FC236}">
                <a16:creationId xmlns:a16="http://schemas.microsoft.com/office/drawing/2014/main" id="{1CA2862E-07DF-4DE5-B510-279F9F31B7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431" y="2172932"/>
            <a:ext cx="9172104" cy="4387850"/>
          </a:xfrm>
        </p:spPr>
      </p:pic>
      <p:sp>
        <p:nvSpPr>
          <p:cNvPr id="8" name="Arrow: Right 7">
            <a:extLst>
              <a:ext uri="{FF2B5EF4-FFF2-40B4-BE49-F238E27FC236}">
                <a16:creationId xmlns:a16="http://schemas.microsoft.com/office/drawing/2014/main" id="{AC132F37-403A-4891-B9D9-7D54EEBD5DBE}"/>
              </a:ext>
            </a:extLst>
          </p:cNvPr>
          <p:cNvSpPr/>
          <p:nvPr/>
        </p:nvSpPr>
        <p:spPr>
          <a:xfrm>
            <a:off x="1363465" y="2576267"/>
            <a:ext cx="497150" cy="337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33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C1FD-4BF9-49E8-9EB1-6D269646065E}"/>
              </a:ext>
            </a:extLst>
          </p:cNvPr>
          <p:cNvSpPr>
            <a:spLocks noGrp="1"/>
          </p:cNvSpPr>
          <p:nvPr>
            <p:ph type="title"/>
          </p:nvPr>
        </p:nvSpPr>
        <p:spPr/>
        <p:txBody>
          <a:bodyPr/>
          <a:lstStyle/>
          <a:p>
            <a:r>
              <a:rPr lang="en-US" dirty="0"/>
              <a:t>Finding the Form</a:t>
            </a:r>
          </a:p>
        </p:txBody>
      </p:sp>
      <p:pic>
        <p:nvPicPr>
          <p:cNvPr id="7" name="Content Placeholder 6">
            <a:extLst>
              <a:ext uri="{FF2B5EF4-FFF2-40B4-BE49-F238E27FC236}">
                <a16:creationId xmlns:a16="http://schemas.microsoft.com/office/drawing/2014/main" id="{40E7631A-5FB8-4FD9-989C-139934236A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3237" y="1788649"/>
            <a:ext cx="1760628" cy="5069351"/>
          </a:xfrm>
        </p:spPr>
      </p:pic>
      <p:sp>
        <p:nvSpPr>
          <p:cNvPr id="8" name="Arrow: Right 7">
            <a:extLst>
              <a:ext uri="{FF2B5EF4-FFF2-40B4-BE49-F238E27FC236}">
                <a16:creationId xmlns:a16="http://schemas.microsoft.com/office/drawing/2014/main" id="{18E52477-6EDF-4877-AF2D-268BFC15F82E}"/>
              </a:ext>
            </a:extLst>
          </p:cNvPr>
          <p:cNvSpPr/>
          <p:nvPr/>
        </p:nvSpPr>
        <p:spPr>
          <a:xfrm rot="10800000">
            <a:off x="5873571" y="6161103"/>
            <a:ext cx="426128" cy="310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43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0FDB-0F59-4D16-BCC8-9DFAC15069AF}"/>
              </a:ext>
            </a:extLst>
          </p:cNvPr>
          <p:cNvSpPr>
            <a:spLocks noGrp="1"/>
          </p:cNvSpPr>
          <p:nvPr>
            <p:ph type="title"/>
          </p:nvPr>
        </p:nvSpPr>
        <p:spPr/>
        <p:txBody>
          <a:bodyPr/>
          <a:lstStyle/>
          <a:p>
            <a:r>
              <a:rPr lang="en-US" dirty="0"/>
              <a:t>Finding the Form</a:t>
            </a:r>
          </a:p>
        </p:txBody>
      </p:sp>
      <p:pic>
        <p:nvPicPr>
          <p:cNvPr id="7" name="Content Placeholder 6">
            <a:extLst>
              <a:ext uri="{FF2B5EF4-FFF2-40B4-BE49-F238E27FC236}">
                <a16:creationId xmlns:a16="http://schemas.microsoft.com/office/drawing/2014/main" id="{400DEE54-1A0C-4892-A35C-5B0CDBA8B2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363" y="2396418"/>
            <a:ext cx="9935929" cy="4270914"/>
          </a:xfrm>
        </p:spPr>
      </p:pic>
      <p:sp>
        <p:nvSpPr>
          <p:cNvPr id="8" name="Arrow: Right 7">
            <a:extLst>
              <a:ext uri="{FF2B5EF4-FFF2-40B4-BE49-F238E27FC236}">
                <a16:creationId xmlns:a16="http://schemas.microsoft.com/office/drawing/2014/main" id="{BAD6C090-9308-4D09-A09A-0BB41932D613}"/>
              </a:ext>
            </a:extLst>
          </p:cNvPr>
          <p:cNvSpPr/>
          <p:nvPr/>
        </p:nvSpPr>
        <p:spPr>
          <a:xfrm>
            <a:off x="8682361" y="3187083"/>
            <a:ext cx="541537" cy="408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45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B55D-02B1-434B-9399-56670D634E3F}"/>
              </a:ext>
            </a:extLst>
          </p:cNvPr>
          <p:cNvSpPr>
            <a:spLocks noGrp="1"/>
          </p:cNvSpPr>
          <p:nvPr>
            <p:ph type="title"/>
          </p:nvPr>
        </p:nvSpPr>
        <p:spPr/>
        <p:txBody>
          <a:bodyPr/>
          <a:lstStyle/>
          <a:p>
            <a:r>
              <a:rPr lang="en-US" dirty="0"/>
              <a:t>DO NOT SELECT “Create Funding Request”</a:t>
            </a:r>
          </a:p>
        </p:txBody>
      </p:sp>
      <p:pic>
        <p:nvPicPr>
          <p:cNvPr id="7" name="Content Placeholder 6">
            <a:extLst>
              <a:ext uri="{FF2B5EF4-FFF2-40B4-BE49-F238E27FC236}">
                <a16:creationId xmlns:a16="http://schemas.microsoft.com/office/drawing/2014/main" id="{08F3634B-A388-43D1-90BF-810445D4A3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1988" y="2872383"/>
            <a:ext cx="4333666" cy="2589296"/>
          </a:xfrm>
        </p:spPr>
      </p:pic>
      <p:sp>
        <p:nvSpPr>
          <p:cNvPr id="8" name="Arrow: Right 7">
            <a:extLst>
              <a:ext uri="{FF2B5EF4-FFF2-40B4-BE49-F238E27FC236}">
                <a16:creationId xmlns:a16="http://schemas.microsoft.com/office/drawing/2014/main" id="{1AAA48A3-4196-42CC-AC61-C245AB401849}"/>
              </a:ext>
            </a:extLst>
          </p:cNvPr>
          <p:cNvSpPr/>
          <p:nvPr/>
        </p:nvSpPr>
        <p:spPr>
          <a:xfrm>
            <a:off x="3879542" y="3781887"/>
            <a:ext cx="790112" cy="479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D7CF401-A43B-44EF-BD14-4549E184B1AC}"/>
              </a:ext>
            </a:extLst>
          </p:cNvPr>
          <p:cNvCxnSpPr>
            <a:cxnSpLocks/>
          </p:cNvCxnSpPr>
          <p:nvPr/>
        </p:nvCxnSpPr>
        <p:spPr>
          <a:xfrm>
            <a:off x="4669654" y="4332303"/>
            <a:ext cx="2583402" cy="435006"/>
          </a:xfrm>
          <a:prstGeom prst="line">
            <a:avLst/>
          </a:prstGeom>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9F43B649-69E6-490B-B2F8-32C667B50FAF}"/>
              </a:ext>
            </a:extLst>
          </p:cNvPr>
          <p:cNvCxnSpPr>
            <a:cxnSpLocks/>
          </p:cNvCxnSpPr>
          <p:nvPr/>
        </p:nvCxnSpPr>
        <p:spPr>
          <a:xfrm flipV="1">
            <a:off x="4669654" y="4332303"/>
            <a:ext cx="2503503" cy="347185"/>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4025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E8E5-7B5B-4C3C-B676-DA45A45A6C21}"/>
              </a:ext>
            </a:extLst>
          </p:cNvPr>
          <p:cNvSpPr>
            <a:spLocks noGrp="1"/>
          </p:cNvSpPr>
          <p:nvPr>
            <p:ph type="title"/>
          </p:nvPr>
        </p:nvSpPr>
        <p:spPr/>
        <p:txBody>
          <a:bodyPr/>
          <a:lstStyle/>
          <a:p>
            <a:r>
              <a:rPr lang="en-US" dirty="0"/>
              <a:t>Request Details</a:t>
            </a:r>
          </a:p>
        </p:txBody>
      </p:sp>
      <p:pic>
        <p:nvPicPr>
          <p:cNvPr id="5" name="Content Placeholder 4">
            <a:extLst>
              <a:ext uri="{FF2B5EF4-FFF2-40B4-BE49-F238E27FC236}">
                <a16:creationId xmlns:a16="http://schemas.microsoft.com/office/drawing/2014/main" id="{7C581037-04DA-4995-9947-7E5DAC262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7982" y="2285548"/>
            <a:ext cx="8653556" cy="4408416"/>
          </a:xfrm>
        </p:spPr>
      </p:pic>
    </p:spTree>
    <p:extLst>
      <p:ext uri="{BB962C8B-B14F-4D97-AF65-F5344CB8AC3E}">
        <p14:creationId xmlns:p14="http://schemas.microsoft.com/office/powerpoint/2010/main" val="35937199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
      <a:dk1>
        <a:sysClr val="windowText" lastClr="000000"/>
      </a:dk1>
      <a:lt1>
        <a:sysClr val="window" lastClr="FFFFFF"/>
      </a:lt1>
      <a:dk2>
        <a:srgbClr val="212121"/>
      </a:dk2>
      <a:lt2>
        <a:srgbClr val="636363"/>
      </a:lt2>
      <a:accent1>
        <a:srgbClr val="D81624"/>
      </a:accent1>
      <a:accent2>
        <a:srgbClr val="F7B9BD"/>
      </a:accent2>
      <a:accent3>
        <a:srgbClr val="FBE3DF"/>
      </a:accent3>
      <a:accent4>
        <a:srgbClr val="D8D8D8"/>
      </a:accent4>
      <a:accent5>
        <a:srgbClr val="F4969D"/>
      </a:accent5>
      <a:accent6>
        <a:srgbClr val="ED515C"/>
      </a:accent6>
      <a:hlink>
        <a:srgbClr val="F5AC9F"/>
      </a:hlink>
      <a:folHlink>
        <a:srgbClr val="D81624"/>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27</TotalTime>
  <Words>1741</Words>
  <Application>Microsoft Office PowerPoint</Application>
  <PresentationFormat>Widescreen</PresentationFormat>
  <Paragraphs>144</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Century Gothic</vt:lpstr>
      <vt:lpstr>Wingdings 2</vt:lpstr>
      <vt:lpstr>Quotable</vt:lpstr>
      <vt:lpstr>How to Apply for Allocations</vt:lpstr>
      <vt:lpstr>Submission Timing</vt:lpstr>
      <vt:lpstr>Reimbursements</vt:lpstr>
      <vt:lpstr>Finding the Form</vt:lpstr>
      <vt:lpstr>Finding the Form</vt:lpstr>
      <vt:lpstr>Finding the Form</vt:lpstr>
      <vt:lpstr>Finding the Form</vt:lpstr>
      <vt:lpstr>DO NOT SELECT “Create Funding Request”</vt:lpstr>
      <vt:lpstr>Request Details</vt:lpstr>
      <vt:lpstr>Request Details</vt:lpstr>
      <vt:lpstr>Payee Information</vt:lpstr>
      <vt:lpstr>Additional Information</vt:lpstr>
      <vt:lpstr>Additional Information</vt:lpstr>
      <vt:lpstr>Expenses and Payee Information</vt:lpstr>
      <vt:lpstr>Main Campus Purchase Request Spreadsheet</vt:lpstr>
      <vt:lpstr>PowerPoint Presentation</vt:lpstr>
      <vt:lpstr>Program Expenses Sheet</vt:lpstr>
      <vt:lpstr>Program Expenses Sheet</vt:lpstr>
      <vt:lpstr>Program Expenses Sheet</vt:lpstr>
      <vt:lpstr>Itemized Purchases</vt:lpstr>
      <vt:lpstr>Itemized Expenses</vt:lpstr>
      <vt:lpstr>Collaborative Events Only Sheet</vt:lpstr>
      <vt:lpstr>Supporting Documentation: Honorarium</vt:lpstr>
      <vt:lpstr>Supporting Documentation: Other</vt:lpstr>
      <vt:lpstr>Final Inputs</vt:lpstr>
      <vt:lpstr>Post-Submission Information</vt:lpstr>
      <vt:lpstr>Post Submission Information</vt:lpstr>
      <vt:lpstr>Allocations Storage</vt:lpstr>
      <vt:lpstr>Common Types of Requests: Supplies</vt:lpstr>
      <vt:lpstr>Common Types of Requests: Food</vt:lpstr>
      <vt:lpstr>Cherry &amp; White Quote Example</vt:lpstr>
      <vt:lpstr>Common Types of Requests: Room Rental</vt:lpstr>
      <vt:lpstr>Common Types of Request: Honorarium</vt:lpstr>
      <vt:lpstr>Common Types of Requests: Conferences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for Allocations</dc:title>
  <dc:creator>Will Wrobel</dc:creator>
  <cp:lastModifiedBy>Will Wrobel</cp:lastModifiedBy>
  <cp:revision>5</cp:revision>
  <dcterms:created xsi:type="dcterms:W3CDTF">2019-08-18T19:03:27Z</dcterms:created>
  <dcterms:modified xsi:type="dcterms:W3CDTF">2019-08-18T19:30:50Z</dcterms:modified>
</cp:coreProperties>
</file>